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3" r:id="rId5"/>
  </p:sldMasterIdLst>
  <p:notesMasterIdLst>
    <p:notesMasterId r:id="rId12"/>
  </p:notesMasterIdLst>
  <p:handoutMasterIdLst>
    <p:handoutMasterId r:id="rId13"/>
  </p:handoutMasterIdLst>
  <p:sldIdLst>
    <p:sldId id="266" r:id="rId6"/>
    <p:sldId id="267" r:id="rId7"/>
    <p:sldId id="268" r:id="rId8"/>
    <p:sldId id="269" r:id="rId9"/>
    <p:sldId id="270" r:id="rId10"/>
    <p:sldId id="271" r:id="rId11"/>
  </p:sldIdLst>
  <p:sldSz cx="9144000" cy="6858000" type="screen4x3"/>
  <p:notesSz cx="6735763" cy="9866313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custDataLst>
    <p:tags r:id="rId18"/>
  </p:custDataLst>
  <p:defaultTextStyle>
    <a:defPPr>
      <a:defRPr lang="da-DK"/>
    </a:defPPr>
    <a:lvl1pPr marL="0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92017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84033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76050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68068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60085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52102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44119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36135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9">
          <p15:clr>
            <a:srgbClr val="A4A3A4"/>
          </p15:clr>
        </p15:guide>
        <p15:guide id="4" orient="horz" pos="1071">
          <p15:clr>
            <a:srgbClr val="A4A3A4"/>
          </p15:clr>
        </p15:guide>
        <p15:guide id="5" orient="horz" pos="867">
          <p15:clr>
            <a:srgbClr val="A4A3A4"/>
          </p15:clr>
        </p15:guide>
        <p15:guide id="6" orient="horz" pos="640">
          <p15:clr>
            <a:srgbClr val="A4A3A4"/>
          </p15:clr>
        </p15:guide>
        <p15:guide id="7" orient="horz" pos="3294">
          <p15:clr>
            <a:srgbClr val="A4A3A4"/>
          </p15:clr>
        </p15:guide>
        <p15:guide id="8" orient="horz" pos="2500">
          <p15:clr>
            <a:srgbClr val="A4A3A4"/>
          </p15:clr>
        </p15:guide>
        <p15:guide id="9" orient="horz" pos="1275">
          <p15:clr>
            <a:srgbClr val="A4A3A4"/>
          </p15:clr>
        </p15:guide>
        <p15:guide id="10" orient="horz" pos="3583">
          <p15:clr>
            <a:srgbClr val="A4A3A4"/>
          </p15:clr>
        </p15:guide>
        <p15:guide id="11" orient="horz" pos="4319">
          <p15:clr>
            <a:srgbClr val="A4A3A4"/>
          </p15:clr>
        </p15:guide>
        <p15:guide id="12" orient="horz" pos="3807">
          <p15:clr>
            <a:srgbClr val="A4A3A4"/>
          </p15:clr>
        </p15:guide>
        <p15:guide id="13" orient="horz" pos="4255">
          <p15:clr>
            <a:srgbClr val="A4A3A4"/>
          </p15:clr>
        </p15:guide>
        <p15:guide id="14" pos="2879">
          <p15:clr>
            <a:srgbClr val="A4A3A4"/>
          </p15:clr>
        </p15:guide>
        <p15:guide id="15">
          <p15:clr>
            <a:srgbClr val="A4A3A4"/>
          </p15:clr>
        </p15:guide>
        <p15:guide id="16" pos="178">
          <p15:clr>
            <a:srgbClr val="A4A3A4"/>
          </p15:clr>
        </p15:guide>
        <p15:guide id="17" pos="5759">
          <p15:clr>
            <a:srgbClr val="A4A3A4"/>
          </p15:clr>
        </p15:guide>
        <p15:guide id="18" pos="5583">
          <p15:clr>
            <a:srgbClr val="A4A3A4"/>
          </p15:clr>
        </p15:guide>
        <p15:guide id="19" orient="horz" pos="4062">
          <p15:clr>
            <a:srgbClr val="A4A3A4"/>
          </p15:clr>
        </p15:guide>
        <p15:guide id="20" orient="horz" pos="37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rriet Kaol" initials="H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ACAF"/>
    <a:srgbClr val="595959"/>
    <a:srgbClr val="000000"/>
    <a:srgbClr val="EE2D27"/>
    <a:srgbClr val="6D6F71"/>
    <a:srgbClr val="A7A9AC"/>
    <a:srgbClr val="CFBCCF"/>
    <a:srgbClr val="885788"/>
    <a:srgbClr val="F2F5A4"/>
    <a:srgbClr val="DEE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D7B26C5-4107-4FEC-AEDC-1716B250A1E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49" autoAdjust="0"/>
  </p:normalViewPr>
  <p:slideViewPr>
    <p:cSldViewPr snapToGrid="0">
      <p:cViewPr>
        <p:scale>
          <a:sx n="120" d="100"/>
          <a:sy n="120" d="100"/>
        </p:scale>
        <p:origin x="-654" y="-48"/>
      </p:cViewPr>
      <p:guideLst>
        <p:guide orient="horz" pos="2160"/>
        <p:guide orient="horz" pos="119"/>
        <p:guide orient="horz" pos="1071"/>
        <p:guide orient="horz" pos="867"/>
        <p:guide orient="horz" pos="640"/>
        <p:guide orient="horz" pos="3294"/>
        <p:guide orient="horz" pos="2500"/>
        <p:guide orient="horz" pos="1275"/>
        <p:guide orient="horz" pos="3583"/>
        <p:guide orient="horz" pos="4319"/>
        <p:guide orient="horz" pos="3807"/>
        <p:guide orient="horz" pos="4255"/>
        <p:guide orient="horz" pos="4062"/>
        <p:guide orient="horz" pos="3720"/>
        <p:guide pos="2880"/>
        <p:guide pos="2879"/>
        <p:guide/>
        <p:guide pos="178"/>
        <p:guide pos="5759"/>
        <p:guide pos="55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8" d="100"/>
        <a:sy n="198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3852" y="-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numFmt formatCode="0%" sourceLinked="0"/>
            <c:txPr>
              <a:bodyPr/>
              <a:lstStyle/>
              <a:p>
                <a:pPr>
                  <a:defRPr sz="900" b="0" i="0">
                    <a:solidFill>
                      <a:srgbClr val="000000"/>
                    </a:solidFill>
                    <a:latin typeface="Calibri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Weiß ich nicht / keine Angabe</c:v>
                </c:pt>
                <c:pt idx="1">
                  <c:v>Nein</c:v>
                </c:pt>
                <c:pt idx="2">
                  <c:v>Ja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0.1077</c:v>
                </c:pt>
                <c:pt idx="1">
                  <c:v>0.1701</c:v>
                </c:pt>
                <c:pt idx="2">
                  <c:v>0.72219999999999995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10"/>
        <c:axId val="58144640"/>
        <c:axId val="58146176"/>
      </c:barChart>
      <c:catAx>
        <c:axId val="58144640"/>
        <c:scaling>
          <c:orientation val="minMax"/>
        </c:scaling>
        <c:delete val="0"/>
        <c:axPos val="l"/>
        <c:majorTickMark val="out"/>
        <c:minorTickMark val="none"/>
        <c:tickLblPos val="none"/>
        <c:txPr>
          <a:bodyPr/>
          <a:lstStyle/>
          <a:p>
            <a:pPr>
              <a:defRPr sz="1000" b="0" i="0">
                <a:solidFill>
                  <a:srgbClr val="595959"/>
                </a:solidFill>
                <a:latin typeface="Calibri"/>
              </a:defRPr>
            </a:pPr>
            <a:endParaRPr lang="de-DE"/>
          </a:p>
        </c:txPr>
        <c:crossAx val="58146176"/>
        <c:crosses val="autoZero"/>
        <c:auto val="1"/>
        <c:lblAlgn val="ctr"/>
        <c:lblOffset val="730"/>
        <c:noMultiLvlLbl val="0"/>
      </c:catAx>
      <c:valAx>
        <c:axId val="58146176"/>
        <c:scaling>
          <c:orientation val="minMax"/>
          <c:max val="1"/>
          <c:min val="0"/>
        </c:scaling>
        <c:delete val="0"/>
        <c:axPos val="b"/>
        <c:majorGridlines/>
        <c:numFmt formatCode="0%" sourceLinked="0"/>
        <c:majorTickMark val="out"/>
        <c:minorTickMark val="none"/>
        <c:tickLblPos val="low"/>
        <c:txPr>
          <a:bodyPr/>
          <a:lstStyle/>
          <a:p>
            <a:pPr>
              <a:defRPr sz="1000" b="1" i="0">
                <a:solidFill>
                  <a:srgbClr val="595959"/>
                </a:solidFill>
                <a:latin typeface="Calibri"/>
              </a:defRPr>
            </a:pPr>
            <a:endParaRPr lang="de-DE"/>
          </a:p>
        </c:txPr>
        <c:crossAx val="58144640"/>
        <c:crosses val="autoZero"/>
        <c:crossBetween val="between"/>
        <c:majorUnit val="0.1"/>
      </c:valAx>
    </c:plotArea>
    <c:plotVisOnly val="1"/>
    <c:dispBlanksAs val="zero"/>
    <c:showDLblsOverMax val="1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numFmt formatCode="0%" sourceLinked="0"/>
            <c:txPr>
              <a:bodyPr/>
              <a:lstStyle/>
              <a:p>
                <a:pPr>
                  <a:defRPr sz="900" b="0" i="0">
                    <a:solidFill>
                      <a:srgbClr val="000000"/>
                    </a:solidFill>
                    <a:latin typeface="Calibri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Weiß ich nicht / keine Angabe</c:v>
                </c:pt>
                <c:pt idx="1">
                  <c:v>Nein</c:v>
                </c:pt>
                <c:pt idx="2">
                  <c:v>Ja, aber mit einer anderen Anzahl an Feiertagen</c:v>
                </c:pt>
                <c:pt idx="3">
                  <c:v>Ja, so viele wie im Bundesland mit den wenigsten Feiertagen</c:v>
                </c:pt>
                <c:pt idx="4">
                  <c:v>Ja, so viele wie im Bundesland mit den meisten Feiertagen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6.7400000000000002E-2</c:v>
                </c:pt>
                <c:pt idx="1">
                  <c:v>0.12640000000000001</c:v>
                </c:pt>
                <c:pt idx="2">
                  <c:v>0.13109999999999999</c:v>
                </c:pt>
                <c:pt idx="3">
                  <c:v>6.3200000000000006E-2</c:v>
                </c:pt>
                <c:pt idx="4">
                  <c:v>0.6119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10"/>
        <c:axId val="58177408"/>
        <c:axId val="58178944"/>
      </c:barChart>
      <c:catAx>
        <c:axId val="58177408"/>
        <c:scaling>
          <c:orientation val="minMax"/>
        </c:scaling>
        <c:delete val="0"/>
        <c:axPos val="l"/>
        <c:majorTickMark val="out"/>
        <c:minorTickMark val="none"/>
        <c:tickLblPos val="none"/>
        <c:txPr>
          <a:bodyPr/>
          <a:lstStyle/>
          <a:p>
            <a:pPr>
              <a:defRPr sz="1000" b="0" i="0">
                <a:solidFill>
                  <a:srgbClr val="595959"/>
                </a:solidFill>
                <a:latin typeface="Calibri"/>
              </a:defRPr>
            </a:pPr>
            <a:endParaRPr lang="de-DE"/>
          </a:p>
        </c:txPr>
        <c:crossAx val="58178944"/>
        <c:crosses val="autoZero"/>
        <c:auto val="1"/>
        <c:lblAlgn val="ctr"/>
        <c:lblOffset val="730"/>
        <c:noMultiLvlLbl val="0"/>
      </c:catAx>
      <c:valAx>
        <c:axId val="58178944"/>
        <c:scaling>
          <c:orientation val="minMax"/>
          <c:max val="1"/>
          <c:min val="0"/>
        </c:scaling>
        <c:delete val="0"/>
        <c:axPos val="b"/>
        <c:majorGridlines/>
        <c:numFmt formatCode="0%" sourceLinked="0"/>
        <c:majorTickMark val="out"/>
        <c:minorTickMark val="none"/>
        <c:tickLblPos val="low"/>
        <c:txPr>
          <a:bodyPr/>
          <a:lstStyle/>
          <a:p>
            <a:pPr>
              <a:defRPr sz="1000" b="1" i="0">
                <a:solidFill>
                  <a:srgbClr val="595959"/>
                </a:solidFill>
                <a:latin typeface="Calibri"/>
              </a:defRPr>
            </a:pPr>
            <a:endParaRPr lang="de-DE"/>
          </a:p>
        </c:txPr>
        <c:crossAx val="58177408"/>
        <c:crosses val="autoZero"/>
        <c:crossBetween val="between"/>
        <c:majorUnit val="0.1"/>
      </c:valAx>
    </c:plotArea>
    <c:plotVisOnly val="1"/>
    <c:dispBlanksAs val="zero"/>
    <c:showDLblsOverMax val="1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numFmt formatCode="0%" sourceLinked="0"/>
            <c:txPr>
              <a:bodyPr/>
              <a:lstStyle/>
              <a:p>
                <a:pPr>
                  <a:defRPr sz="900" b="0" i="0">
                    <a:solidFill>
                      <a:srgbClr val="000000"/>
                    </a:solidFill>
                    <a:latin typeface="Calibri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Sheet1!$A$2:$A$14</c:f>
              <c:strCache>
                <c:ptCount val="13"/>
                <c:pt idx="0">
                  <c:v>Weiß ich nicht / keine Angabe</c:v>
                </c:pt>
                <c:pt idx="1">
                  <c:v>Keinen weiteren Feiertag</c:v>
                </c:pt>
                <c:pt idx="2">
                  <c:v>Einen ganz neuen, anderen Feiertag</c:v>
                </c:pt>
                <c:pt idx="3">
                  <c:v>Einen anderen bereits vorhanden Feiertag der noch nicht bundesweit begangen wird</c:v>
                </c:pt>
                <c:pt idx="4">
                  <c:v>Das in der Stadt Augsburg begangene Friedensfest am 8. August</c:v>
                </c:pt>
                <c:pt idx="5">
                  <c:v>Den in Teilen Bayerns und im Saarland existierenden Feiertag Mariä Himmelfahrt am 15. August</c:v>
                </c:pt>
                <c:pt idx="6">
                  <c:v>Den 17. Juni als Tag der Deutschen Einheit zur Erinnerung an den Aufstand 1953 in der DDR</c:v>
                </c:pt>
                <c:pt idx="7">
                  <c:v>Den 9. November als Gedenktag an den Mauerfall</c:v>
                </c:pt>
                <c:pt idx="8">
                  <c:v>Den in Sachsen gefeierten Buß- und Bettag im November</c:v>
                </c:pt>
                <c:pt idx="9">
                  <c:v>Den in drei Bundesländern existierenden Heilige Drei Könige Tag am 6. Januar</c:v>
                </c:pt>
                <c:pt idx="10">
                  <c:v>Den in acht Bundesländern vorkommenden Fronleichnamstag 60 Tage nach Ostern</c:v>
                </c:pt>
                <c:pt idx="11">
                  <c:v>Den in fünf Ländern existierenden Allerheiligen-Tag am 1. November</c:v>
                </c:pt>
                <c:pt idx="12">
                  <c:v>Den in fünf Ländern existierenden Reformationstag am 31. Oktober</c:v>
                </c:pt>
              </c:strCache>
            </c:strRef>
          </c:cat>
          <c:val>
            <c:numRef>
              <c:f>Sheet1!$B$2:$B$14</c:f>
              <c:numCache>
                <c:formatCode>0.00%</c:formatCode>
                <c:ptCount val="13"/>
                <c:pt idx="0">
                  <c:v>0.1033</c:v>
                </c:pt>
                <c:pt idx="1">
                  <c:v>7.46E-2</c:v>
                </c:pt>
                <c:pt idx="2">
                  <c:v>8.48E-2</c:v>
                </c:pt>
                <c:pt idx="3">
                  <c:v>0.1389</c:v>
                </c:pt>
                <c:pt idx="4">
                  <c:v>0.1192</c:v>
                </c:pt>
                <c:pt idx="5">
                  <c:v>0.31869999999999998</c:v>
                </c:pt>
                <c:pt idx="6">
                  <c:v>0.36220000000000002</c:v>
                </c:pt>
                <c:pt idx="7">
                  <c:v>0.39929999999999999</c:v>
                </c:pt>
                <c:pt idx="8">
                  <c:v>0.39939999999999998</c:v>
                </c:pt>
                <c:pt idx="9">
                  <c:v>0.43640000000000001</c:v>
                </c:pt>
                <c:pt idx="10">
                  <c:v>0.46150000000000002</c:v>
                </c:pt>
                <c:pt idx="11">
                  <c:v>0.4758</c:v>
                </c:pt>
                <c:pt idx="12">
                  <c:v>0.49180000000000001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10"/>
        <c:axId val="61819520"/>
        <c:axId val="62734720"/>
      </c:barChart>
      <c:catAx>
        <c:axId val="61819520"/>
        <c:scaling>
          <c:orientation val="minMax"/>
        </c:scaling>
        <c:delete val="0"/>
        <c:axPos val="l"/>
        <c:majorTickMark val="out"/>
        <c:minorTickMark val="none"/>
        <c:tickLblPos val="none"/>
        <c:txPr>
          <a:bodyPr/>
          <a:lstStyle/>
          <a:p>
            <a:pPr>
              <a:defRPr sz="1000" b="0" i="0">
                <a:solidFill>
                  <a:srgbClr val="595959"/>
                </a:solidFill>
                <a:latin typeface="Calibri"/>
              </a:defRPr>
            </a:pPr>
            <a:endParaRPr lang="de-DE"/>
          </a:p>
        </c:txPr>
        <c:crossAx val="62734720"/>
        <c:crosses val="autoZero"/>
        <c:auto val="1"/>
        <c:lblAlgn val="ctr"/>
        <c:lblOffset val="730"/>
        <c:noMultiLvlLbl val="0"/>
      </c:catAx>
      <c:valAx>
        <c:axId val="62734720"/>
        <c:scaling>
          <c:orientation val="minMax"/>
          <c:max val="1"/>
          <c:min val="0"/>
        </c:scaling>
        <c:delete val="0"/>
        <c:axPos val="b"/>
        <c:majorGridlines/>
        <c:numFmt formatCode="0%" sourceLinked="0"/>
        <c:majorTickMark val="out"/>
        <c:minorTickMark val="none"/>
        <c:tickLblPos val="low"/>
        <c:txPr>
          <a:bodyPr/>
          <a:lstStyle/>
          <a:p>
            <a:pPr>
              <a:defRPr sz="1000" b="1" i="0">
                <a:solidFill>
                  <a:srgbClr val="595959"/>
                </a:solidFill>
                <a:latin typeface="Calibri"/>
              </a:defRPr>
            </a:pPr>
            <a:endParaRPr lang="de-DE"/>
          </a:p>
        </c:txPr>
        <c:crossAx val="61819520"/>
        <c:crosses val="autoZero"/>
        <c:crossBetween val="between"/>
        <c:majorUnit val="0.1"/>
      </c:valAx>
    </c:plotArea>
    <c:plotVisOnly val="1"/>
    <c:dispBlanksAs val="zero"/>
    <c:showDLblsOverMax val="1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numFmt formatCode="0%" sourceLinked="0"/>
            <c:txPr>
              <a:bodyPr/>
              <a:lstStyle/>
              <a:p>
                <a:pPr>
                  <a:defRPr sz="900" b="0" i="0">
                    <a:solidFill>
                      <a:srgbClr val="000000"/>
                    </a:solidFill>
                    <a:latin typeface="Calibri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Weiß ich nicht / keine Angabe</c:v>
                </c:pt>
                <c:pt idx="1">
                  <c:v>Für keine von diesen Weltreligionen.</c:v>
                </c:pt>
                <c:pt idx="2">
                  <c:v>Für die hinduistische Religion</c:v>
                </c:pt>
                <c:pt idx="3">
                  <c:v>Für die buddhistische Religion</c:v>
                </c:pt>
                <c:pt idx="4">
                  <c:v>Für die jüdische Religion</c:v>
                </c:pt>
                <c:pt idx="5">
                  <c:v>Für die muslimische Religion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0.16869999999999999</c:v>
                </c:pt>
                <c:pt idx="1">
                  <c:v>0.68359999999999999</c:v>
                </c:pt>
                <c:pt idx="2">
                  <c:v>3.6999999999999998E-2</c:v>
                </c:pt>
                <c:pt idx="3">
                  <c:v>5.0500000000000003E-2</c:v>
                </c:pt>
                <c:pt idx="4">
                  <c:v>9.4E-2</c:v>
                </c:pt>
                <c:pt idx="5">
                  <c:v>9.5899999999999999E-2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10"/>
        <c:axId val="62770176"/>
        <c:axId val="65020672"/>
      </c:barChart>
      <c:catAx>
        <c:axId val="62770176"/>
        <c:scaling>
          <c:orientation val="minMax"/>
        </c:scaling>
        <c:delete val="0"/>
        <c:axPos val="l"/>
        <c:majorTickMark val="out"/>
        <c:minorTickMark val="none"/>
        <c:tickLblPos val="none"/>
        <c:txPr>
          <a:bodyPr/>
          <a:lstStyle/>
          <a:p>
            <a:pPr>
              <a:defRPr sz="1000" b="0" i="0">
                <a:solidFill>
                  <a:srgbClr val="595959"/>
                </a:solidFill>
                <a:latin typeface="Calibri"/>
              </a:defRPr>
            </a:pPr>
            <a:endParaRPr lang="de-DE"/>
          </a:p>
        </c:txPr>
        <c:crossAx val="65020672"/>
        <c:crosses val="autoZero"/>
        <c:auto val="1"/>
        <c:lblAlgn val="ctr"/>
        <c:lblOffset val="730"/>
        <c:noMultiLvlLbl val="0"/>
      </c:catAx>
      <c:valAx>
        <c:axId val="65020672"/>
        <c:scaling>
          <c:orientation val="minMax"/>
          <c:max val="1"/>
          <c:min val="0"/>
        </c:scaling>
        <c:delete val="0"/>
        <c:axPos val="b"/>
        <c:majorGridlines/>
        <c:numFmt formatCode="0%" sourceLinked="0"/>
        <c:majorTickMark val="out"/>
        <c:minorTickMark val="none"/>
        <c:tickLblPos val="low"/>
        <c:txPr>
          <a:bodyPr/>
          <a:lstStyle/>
          <a:p>
            <a:pPr>
              <a:defRPr sz="1000" b="1" i="0">
                <a:solidFill>
                  <a:srgbClr val="595959"/>
                </a:solidFill>
                <a:latin typeface="Calibri"/>
              </a:defRPr>
            </a:pPr>
            <a:endParaRPr lang="de-DE"/>
          </a:p>
        </c:txPr>
        <c:crossAx val="62770176"/>
        <c:crosses val="autoZero"/>
        <c:crossBetween val="between"/>
        <c:majorUnit val="0.1"/>
      </c:valAx>
    </c:plotArea>
    <c:plotVisOnly val="1"/>
    <c:dispBlanksAs val="zero"/>
    <c:showDLblsOverMax val="1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numFmt formatCode="0%" sourceLinked="0"/>
            <c:txPr>
              <a:bodyPr/>
              <a:lstStyle/>
              <a:p>
                <a:pPr>
                  <a:defRPr sz="900" b="0" i="0">
                    <a:solidFill>
                      <a:srgbClr val="000000"/>
                    </a:solidFill>
                    <a:latin typeface="Calibri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Weiß ich nicht / keine Angabe</c:v>
                </c:pt>
                <c:pt idx="1">
                  <c:v>Ja</c:v>
                </c:pt>
                <c:pt idx="2">
                  <c:v>Nein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6.0999999999999999E-2</c:v>
                </c:pt>
                <c:pt idx="1">
                  <c:v>0.40689999999999998</c:v>
                </c:pt>
                <c:pt idx="2">
                  <c:v>0.53210000000000002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10"/>
        <c:axId val="65065344"/>
        <c:axId val="65066880"/>
      </c:barChart>
      <c:catAx>
        <c:axId val="65065344"/>
        <c:scaling>
          <c:orientation val="minMax"/>
        </c:scaling>
        <c:delete val="0"/>
        <c:axPos val="l"/>
        <c:majorTickMark val="out"/>
        <c:minorTickMark val="none"/>
        <c:tickLblPos val="none"/>
        <c:txPr>
          <a:bodyPr/>
          <a:lstStyle/>
          <a:p>
            <a:pPr>
              <a:defRPr sz="1000" b="0" i="0">
                <a:solidFill>
                  <a:srgbClr val="595959"/>
                </a:solidFill>
                <a:latin typeface="Calibri"/>
              </a:defRPr>
            </a:pPr>
            <a:endParaRPr lang="de-DE"/>
          </a:p>
        </c:txPr>
        <c:crossAx val="65066880"/>
        <c:crosses val="autoZero"/>
        <c:auto val="1"/>
        <c:lblAlgn val="ctr"/>
        <c:lblOffset val="730"/>
        <c:noMultiLvlLbl val="0"/>
      </c:catAx>
      <c:valAx>
        <c:axId val="65066880"/>
        <c:scaling>
          <c:orientation val="minMax"/>
          <c:max val="1"/>
          <c:min val="0"/>
        </c:scaling>
        <c:delete val="0"/>
        <c:axPos val="b"/>
        <c:majorGridlines/>
        <c:numFmt formatCode="0%" sourceLinked="0"/>
        <c:majorTickMark val="out"/>
        <c:minorTickMark val="none"/>
        <c:tickLblPos val="low"/>
        <c:txPr>
          <a:bodyPr/>
          <a:lstStyle/>
          <a:p>
            <a:pPr>
              <a:defRPr sz="1000" b="1" i="0">
                <a:solidFill>
                  <a:srgbClr val="595959"/>
                </a:solidFill>
                <a:latin typeface="Calibri"/>
              </a:defRPr>
            </a:pPr>
            <a:endParaRPr lang="de-DE"/>
          </a:p>
        </c:txPr>
        <c:crossAx val="65065344"/>
        <c:crosses val="autoZero"/>
        <c:crossBetween val="between"/>
        <c:majorUnit val="0.1"/>
      </c:valAx>
    </c:plotArea>
    <c:plotVisOnly val="1"/>
    <c:dispBlanksAs val="zero"/>
    <c:showDLblsOverMax val="1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1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7" y="1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/>
          <a:lstStyle>
            <a:lvl1pPr algn="r">
              <a:defRPr sz="1200"/>
            </a:lvl1pPr>
          </a:lstStyle>
          <a:p>
            <a:fld id="{7674AD0C-9412-42D7-83F2-2A92F1E00B73}" type="datetimeFigureOut">
              <a:rPr lang="da-DK" smtClean="0"/>
              <a:t>14-12-2016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7" y="9371290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7" y="9371290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 anchor="b"/>
          <a:lstStyle>
            <a:lvl1pPr algn="r">
              <a:defRPr sz="1200"/>
            </a:lvl1pPr>
          </a:lstStyle>
          <a:p>
            <a:fld id="{5B7FD5CE-9DA3-4D88-894A-30AD044CDF2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33973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1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7" y="1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/>
          <a:lstStyle>
            <a:lvl1pPr algn="r">
              <a:defRPr sz="1200"/>
            </a:lvl1pPr>
          </a:lstStyle>
          <a:p>
            <a:fld id="{04CAA53E-E84C-44A5-BDDE-33746AB05C3E}" type="datetimeFigureOut">
              <a:rPr lang="da-DK" smtClean="0"/>
              <a:t>14-12-2016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07" tIns="45351" rIns="90707" bIns="45351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</p:spPr>
        <p:txBody>
          <a:bodyPr vert="horz" lIns="90707" tIns="45351" rIns="90707" bIns="4535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7" y="9371290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7" y="9371290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 anchor="b"/>
          <a:lstStyle>
            <a:lvl1pPr algn="r">
              <a:defRPr sz="1200"/>
            </a:lvl1pPr>
          </a:lstStyle>
          <a:p>
            <a:fld id="{E9CF39DF-D357-4462-9CF7-0DB22330BD4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35902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292699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585399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878098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170798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463497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756197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048896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341596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9144001" cy="2916936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82442" y="4847207"/>
            <a:ext cx="8580597" cy="7927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i="0" baseline="0">
                <a:solidFill>
                  <a:srgbClr val="595959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85428" y="5850552"/>
            <a:ext cx="1657350" cy="59372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12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82575" y="3502325"/>
            <a:ext cx="8580438" cy="1294083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Report title</a:t>
            </a:r>
          </a:p>
        </p:txBody>
      </p:sp>
      <p:pic>
        <p:nvPicPr>
          <p:cNvPr id="10" name="Picture 9" descr="YouGovTrans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617" y="6079297"/>
            <a:ext cx="1757610" cy="408746"/>
          </a:xfrm>
          <a:prstGeom prst="rect">
            <a:avLst/>
          </a:prstGeom>
        </p:spPr>
      </p:pic>
      <p:pic>
        <p:nvPicPr>
          <p:cNvPr id="11" name="Picture 2" descr="Z:\Clients\X, Y , Z\YouGov\Job Ref 4754 - Template Refinements\Artwork\Designer Artwork - Icons, EPS Illustrator Files\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54" b="73020"/>
          <a:stretch/>
        </p:blipFill>
        <p:spPr bwMode="auto">
          <a:xfrm>
            <a:off x="8740775" y="6139689"/>
            <a:ext cx="45719" cy="6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5348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49712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r>
              <a:rPr lang="en-GB" dirty="0" smtClean="0"/>
              <a:t>Omnibus-</a:t>
            </a:r>
            <a:r>
              <a:rPr lang="en-GB" dirty="0" err="1" smtClean="0"/>
              <a:t>Ergebnisse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2735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_blank_with_header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  <p:sp>
        <p:nvSpPr>
          <p:cNvPr id="3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4400" y="5577840"/>
            <a:ext cx="8582400" cy="441961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02888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282575" y="1598615"/>
            <a:ext cx="8580438" cy="4301962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9561" y="1615865"/>
            <a:ext cx="8318998" cy="4072148"/>
          </a:xfrm>
        </p:spPr>
        <p:txBody>
          <a:bodyPr>
            <a:normAutofit/>
          </a:bodyPr>
          <a:lstStyle>
            <a:lvl1pPr marL="276225" indent="-276225">
              <a:buClr>
                <a:srgbClr val="595959"/>
              </a:buClr>
              <a:buFont typeface="+mj-lt"/>
              <a:buAutoNum type="arabicPeriod"/>
              <a:defRPr sz="2400" b="0">
                <a:solidFill>
                  <a:srgbClr val="595959"/>
                </a:solidFill>
              </a:defRPr>
            </a:lvl1pPr>
            <a:lvl2pPr marL="517525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2pPr>
            <a:lvl3pPr marL="7874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3pPr>
            <a:lvl4pPr marL="1042988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4pPr>
            <a:lvl5pPr marL="13081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endParaRPr lang="en-US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29200646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376363"/>
            <a:ext cx="9144000" cy="452913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282574" y="1615865"/>
            <a:ext cx="8580439" cy="4072148"/>
          </a:xfrm>
        </p:spPr>
        <p:txBody>
          <a:bodyPr>
            <a:normAutofit/>
          </a:bodyPr>
          <a:lstStyle>
            <a:lvl1pPr marL="276225" indent="-276225">
              <a:buClr>
                <a:srgbClr val="595959"/>
              </a:buClr>
              <a:buFont typeface="+mj-lt"/>
              <a:buAutoNum type="arabicPeriod"/>
              <a:defRPr sz="2400" b="0">
                <a:solidFill>
                  <a:srgbClr val="595959"/>
                </a:solidFill>
              </a:defRPr>
            </a:lvl1pPr>
            <a:lvl2pPr marL="517525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2pPr>
            <a:lvl3pPr marL="7874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3pPr>
            <a:lvl4pPr marL="1042988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4pPr>
            <a:lvl5pPr marL="13081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endParaRPr lang="en-US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285556923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282574" y="1615865"/>
            <a:ext cx="8580439" cy="4072148"/>
          </a:xfrm>
        </p:spPr>
        <p:txBody>
          <a:bodyPr>
            <a:normAutofit/>
          </a:bodyPr>
          <a:lstStyle>
            <a:lvl1pPr marL="276225" indent="-276225">
              <a:buClr>
                <a:srgbClr val="595959"/>
              </a:buClr>
              <a:buFont typeface="+mj-lt"/>
              <a:buAutoNum type="arabicPeriod"/>
              <a:defRPr sz="2400" b="0">
                <a:solidFill>
                  <a:srgbClr val="595959"/>
                </a:solidFill>
              </a:defRPr>
            </a:lvl1pPr>
            <a:lvl2pPr marL="517525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2pPr>
            <a:lvl3pPr marL="7874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3pPr>
            <a:lvl4pPr marL="1042988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4pPr>
            <a:lvl5pPr marL="13081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405737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487300"/>
            <a:ext cx="9144000" cy="18834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0">
                <a:schemeClr val="tx2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5" y="3722108"/>
            <a:ext cx="8580438" cy="646692"/>
          </a:xfrm>
        </p:spPr>
        <p:txBody>
          <a:bodyPr tIns="36000" anchor="t" anchorCtr="0">
            <a:normAutofit/>
          </a:bodyPr>
          <a:lstStyle>
            <a:lvl1pPr marL="0" indent="0">
              <a:buNone/>
              <a:defRPr sz="24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282575" y="2487300"/>
            <a:ext cx="8580438" cy="117130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156783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30"/>
          <a:stretch/>
        </p:blipFill>
        <p:spPr>
          <a:xfrm>
            <a:off x="0" y="3796724"/>
            <a:ext cx="9144000" cy="2103365"/>
          </a:xfrm>
          <a:prstGeom prst="rect">
            <a:avLst/>
          </a:prstGeom>
        </p:spPr>
      </p:pic>
      <p:sp>
        <p:nvSpPr>
          <p:cNvPr id="6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82574" y="3212976"/>
            <a:ext cx="8580439" cy="4001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i="1" baseline="0">
                <a:solidFill>
                  <a:srgbClr val="595959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2596551"/>
            <a:ext cx="8580438" cy="616425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Section</a:t>
            </a:r>
          </a:p>
        </p:txBody>
      </p:sp>
    </p:spTree>
    <p:extLst>
      <p:ext uri="{BB962C8B-B14F-4D97-AF65-F5344CB8AC3E}">
        <p14:creationId xmlns:p14="http://schemas.microsoft.com/office/powerpoint/2010/main" val="23339740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82414" y="1725613"/>
            <a:ext cx="8580598" cy="600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i="0" baseline="0">
                <a:solidFill>
                  <a:srgbClr val="595959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82574" y="2373314"/>
            <a:ext cx="8580439" cy="3532186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82575" y="188913"/>
            <a:ext cx="8580438" cy="1474787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Quote or statement</a:t>
            </a:r>
          </a:p>
        </p:txBody>
      </p:sp>
      <p:pic>
        <p:nvPicPr>
          <p:cNvPr id="15" name="Picture 14" descr="YouGovTrans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617" y="6079297"/>
            <a:ext cx="1757610" cy="408746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350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951163" y="0"/>
            <a:ext cx="3241675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51163" y="3984626"/>
            <a:ext cx="3241676" cy="207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i="0" baseline="0">
                <a:solidFill>
                  <a:schemeClr val="bg1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62351"/>
            <a:ext cx="2951163" cy="6695649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192838" y="162351"/>
            <a:ext cx="2951162" cy="6695649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955928" y="162351"/>
            <a:ext cx="3236912" cy="376671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Quote or statement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552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4141694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0">
                <a:schemeClr val="tx2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4093" y="3933826"/>
            <a:ext cx="3241676" cy="207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i="0" baseline="0">
                <a:solidFill>
                  <a:schemeClr val="bg1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389120" y="277804"/>
            <a:ext cx="4754879" cy="30600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66018" y="3466213"/>
            <a:ext cx="4776395" cy="30600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80146" y="196855"/>
            <a:ext cx="3236912" cy="376671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Quote or statement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379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0">
                <a:schemeClr val="tx2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82443" y="3070642"/>
            <a:ext cx="8580597" cy="792783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 algn="l">
              <a:spcBef>
                <a:spcPts val="0"/>
              </a:spcBef>
              <a:buNone/>
              <a:defRPr sz="2400" i="1" baseline="0">
                <a:solidFill>
                  <a:schemeClr val="bg1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82575" y="196855"/>
            <a:ext cx="8580438" cy="2822390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Quote or Question</a:t>
            </a:r>
          </a:p>
        </p:txBody>
      </p:sp>
    </p:spTree>
    <p:extLst>
      <p:ext uri="{BB962C8B-B14F-4D97-AF65-F5344CB8AC3E}">
        <p14:creationId xmlns:p14="http://schemas.microsoft.com/office/powerpoint/2010/main" val="20292598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82442" y="2024063"/>
            <a:ext cx="8580569" cy="6834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i="0" baseline="0">
                <a:solidFill>
                  <a:srgbClr val="595959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Section</a:t>
            </a:r>
          </a:p>
        </p:txBody>
      </p:sp>
      <p:pic>
        <p:nvPicPr>
          <p:cNvPr id="12" name="Picture 11" descr="YouGovTrans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617" y="6079297"/>
            <a:ext cx="1757610" cy="40874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1916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376363"/>
            <a:ext cx="9144000" cy="452913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82445" y="1700213"/>
            <a:ext cx="8580568" cy="6834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i="0" baseline="0">
                <a:solidFill>
                  <a:srgbClr val="595959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Section</a:t>
            </a:r>
          </a:p>
        </p:txBody>
      </p:sp>
      <p:pic>
        <p:nvPicPr>
          <p:cNvPr id="15" name="Picture 14" descr="YouGovTrans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617" y="6079297"/>
            <a:ext cx="1757610" cy="40874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2749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282575" y="1376364"/>
            <a:ext cx="8580438" cy="4616449"/>
          </a:xfrm>
        </p:spPr>
        <p:txBody>
          <a:bodyPr>
            <a:normAutofit/>
          </a:bodyPr>
          <a:lstStyle>
            <a:lvl1pPr>
              <a:defRPr sz="3200">
                <a:solidFill>
                  <a:srgbClr val="595959"/>
                </a:solidFill>
              </a:defRPr>
            </a:lvl1pPr>
            <a:lvl2pPr>
              <a:defRPr sz="2800">
                <a:solidFill>
                  <a:srgbClr val="595959"/>
                </a:solidFill>
              </a:defRPr>
            </a:lvl2pPr>
            <a:lvl3pPr>
              <a:defRPr sz="2400">
                <a:solidFill>
                  <a:srgbClr val="595959"/>
                </a:solidFill>
              </a:defRPr>
            </a:lvl3pPr>
            <a:lvl4pPr>
              <a:defRPr sz="2400">
                <a:solidFill>
                  <a:srgbClr val="595959"/>
                </a:solidFill>
              </a:defRPr>
            </a:lvl4pPr>
            <a:lvl5pPr>
              <a:defRPr sz="24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62232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192838" y="2744303"/>
            <a:ext cx="2664170" cy="68848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192838" y="3936385"/>
            <a:ext cx="2664170" cy="68848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6192838" y="5128467"/>
            <a:ext cx="2664170" cy="68848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6192838" y="1552221"/>
            <a:ext cx="2664170" cy="68848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643438" y="1376363"/>
            <a:ext cx="1620202" cy="1040204"/>
            <a:chOff x="0" y="2162"/>
            <a:chExt cx="1620202" cy="1040204"/>
          </a:xfrm>
        </p:grpSpPr>
        <p:sp>
          <p:nvSpPr>
            <p:cNvPr id="6" name="Rounded Rectangle 5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4643438" y="2568445"/>
            <a:ext cx="1620202" cy="1040204"/>
            <a:chOff x="0" y="2162"/>
            <a:chExt cx="1620202" cy="1040204"/>
          </a:xfrm>
        </p:grpSpPr>
        <p:sp>
          <p:nvSpPr>
            <p:cNvPr id="9" name="Rounded Rectangle 8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4643438" y="3760527"/>
            <a:ext cx="1620202" cy="1040204"/>
            <a:chOff x="0" y="2162"/>
            <a:chExt cx="1620202" cy="1040204"/>
          </a:xfrm>
        </p:grpSpPr>
        <p:sp>
          <p:nvSpPr>
            <p:cNvPr id="12" name="Rounded Rectangle 11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4643438" y="4952609"/>
            <a:ext cx="1620202" cy="1040204"/>
            <a:chOff x="0" y="2162"/>
            <a:chExt cx="1620202" cy="1040204"/>
          </a:xfrm>
        </p:grpSpPr>
        <p:sp>
          <p:nvSpPr>
            <p:cNvPr id="15" name="Rounded Rectangle 14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282575" y="1376363"/>
            <a:ext cx="4217987" cy="460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3"/>
          </p:nvPr>
        </p:nvSpPr>
        <p:spPr>
          <a:xfrm>
            <a:off x="6293225" y="1549400"/>
            <a:ext cx="2569788" cy="6889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14"/>
          </p:nvPr>
        </p:nvSpPr>
        <p:spPr>
          <a:xfrm>
            <a:off x="6293224" y="2732741"/>
            <a:ext cx="2569789" cy="6889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3"/>
          <p:cNvSpPr>
            <a:spLocks noGrp="1"/>
          </p:cNvSpPr>
          <p:nvPr>
            <p:ph type="body" sz="quarter" idx="15"/>
          </p:nvPr>
        </p:nvSpPr>
        <p:spPr>
          <a:xfrm>
            <a:off x="6293225" y="3947234"/>
            <a:ext cx="2569788" cy="6889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6"/>
          </p:nvPr>
        </p:nvSpPr>
        <p:spPr>
          <a:xfrm>
            <a:off x="6293224" y="5119817"/>
            <a:ext cx="2569789" cy="6889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93467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/>
          <p:cNvSpPr>
            <a:spLocks noGrp="1"/>
          </p:cNvSpPr>
          <p:nvPr>
            <p:ph type="body" sz="quarter" idx="13"/>
          </p:nvPr>
        </p:nvSpPr>
        <p:spPr>
          <a:xfrm>
            <a:off x="282576" y="1549400"/>
            <a:ext cx="2510548" cy="688975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14"/>
          </p:nvPr>
        </p:nvSpPr>
        <p:spPr>
          <a:xfrm>
            <a:off x="281612" y="2732741"/>
            <a:ext cx="2511511" cy="688975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3"/>
          <p:cNvSpPr>
            <a:spLocks noGrp="1"/>
          </p:cNvSpPr>
          <p:nvPr>
            <p:ph type="body" sz="quarter" idx="15"/>
          </p:nvPr>
        </p:nvSpPr>
        <p:spPr>
          <a:xfrm>
            <a:off x="281256" y="3947234"/>
            <a:ext cx="2511867" cy="688975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6"/>
          </p:nvPr>
        </p:nvSpPr>
        <p:spPr>
          <a:xfrm>
            <a:off x="282576" y="5119817"/>
            <a:ext cx="2510548" cy="688975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4533901" y="1376363"/>
            <a:ext cx="4329112" cy="460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2793123" y="1376363"/>
            <a:ext cx="1620202" cy="1040204"/>
            <a:chOff x="0" y="2162"/>
            <a:chExt cx="1620202" cy="1040204"/>
          </a:xfrm>
        </p:grpSpPr>
        <p:sp>
          <p:nvSpPr>
            <p:cNvPr id="6" name="Rounded Rectangle 5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2793123" y="2568445"/>
            <a:ext cx="1620202" cy="1040204"/>
            <a:chOff x="0" y="2162"/>
            <a:chExt cx="1620202" cy="1040204"/>
          </a:xfrm>
        </p:grpSpPr>
        <p:sp>
          <p:nvSpPr>
            <p:cNvPr id="9" name="Rounded Rectangle 8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2793123" y="3760527"/>
            <a:ext cx="1620202" cy="1040204"/>
            <a:chOff x="0" y="2162"/>
            <a:chExt cx="1620202" cy="1040204"/>
          </a:xfrm>
        </p:grpSpPr>
        <p:sp>
          <p:nvSpPr>
            <p:cNvPr id="12" name="Rounded Rectangle 11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2793123" y="4952609"/>
            <a:ext cx="1620202" cy="1040204"/>
            <a:chOff x="0" y="2162"/>
            <a:chExt cx="1620202" cy="1040204"/>
          </a:xfrm>
        </p:grpSpPr>
        <p:sp>
          <p:nvSpPr>
            <p:cNvPr id="15" name="Rounded Rectangle 14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23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699570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-1587" y="162352"/>
            <a:ext cx="9144000" cy="6695648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0988" y="5280025"/>
            <a:ext cx="8580438" cy="738188"/>
          </a:xfrm>
        </p:spPr>
        <p:txBody>
          <a:bodyPr tIns="36000" anchor="t" anchorCtr="0">
            <a:normAutofit/>
          </a:bodyPr>
          <a:lstStyle>
            <a:lvl1pPr marL="0" indent="0">
              <a:buNone/>
              <a:defRPr sz="28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0194" y="3921918"/>
            <a:ext cx="8580438" cy="1307305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35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162352"/>
            <a:ext cx="9144000" cy="6695648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4" y="3407429"/>
            <a:ext cx="8580439" cy="792062"/>
          </a:xfrm>
        </p:spPr>
        <p:txBody>
          <a:bodyPr tIns="36000" anchor="t" anchorCtr="0">
            <a:normAutofit/>
          </a:bodyPr>
          <a:lstStyle>
            <a:lvl1pPr marL="0" indent="0">
              <a:buNone/>
              <a:defRPr sz="28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0194" y="2023924"/>
            <a:ext cx="8580438" cy="1307305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64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162352"/>
            <a:ext cx="9144000" cy="3771474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5" y="5356226"/>
            <a:ext cx="8580438" cy="636587"/>
          </a:xfrm>
        </p:spPr>
        <p:txBody>
          <a:bodyPr tIns="36000" anchor="t" anchorCtr="0">
            <a:normAutofit/>
          </a:bodyPr>
          <a:lstStyle>
            <a:lvl1pPr marL="0" indent="0" algn="l">
              <a:buNone/>
              <a:defRPr sz="28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0194" y="3921920"/>
            <a:ext cx="8580438" cy="1307305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9110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282575" y="1682214"/>
            <a:ext cx="8580438" cy="413286"/>
          </a:xfrm>
        </p:spPr>
        <p:txBody>
          <a:bodyPr anchor="t">
            <a:normAutofit/>
          </a:bodyPr>
          <a:lstStyle>
            <a:lvl1pPr marL="0" indent="0">
              <a:buNone/>
              <a:defRPr sz="2000" i="1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Question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5" y="1065905"/>
            <a:ext cx="8580438" cy="533100"/>
          </a:xfrm>
        </p:spPr>
        <p:txBody>
          <a:bodyPr tIns="3600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3"/>
          </p:nvPr>
        </p:nvSpPr>
        <p:spPr>
          <a:xfrm>
            <a:off x="282575" y="2149958"/>
            <a:ext cx="8580438" cy="3476141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426" y="5699126"/>
            <a:ext cx="8571212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8199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5" y="1051263"/>
            <a:ext cx="8580438" cy="523537"/>
          </a:xfrm>
        </p:spPr>
        <p:txBody>
          <a:bodyPr tIns="3600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3"/>
          </p:nvPr>
        </p:nvSpPr>
        <p:spPr>
          <a:xfrm>
            <a:off x="4574462" y="1624013"/>
            <a:ext cx="4288551" cy="4000500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rgbClr val="595959"/>
                </a:solidFill>
              </a:defRPr>
            </a:lvl2pPr>
            <a:lvl3pPr>
              <a:defRPr>
                <a:solidFill>
                  <a:srgbClr val="595959"/>
                </a:solidFill>
              </a:defRPr>
            </a:lvl3pPr>
            <a:lvl4pPr>
              <a:defRPr>
                <a:solidFill>
                  <a:srgbClr val="595959"/>
                </a:solidFill>
              </a:defRPr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282575" y="1624013"/>
            <a:ext cx="4074331" cy="400050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5" y="5700713"/>
            <a:ext cx="8571063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56388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282575" y="1592266"/>
            <a:ext cx="6412300" cy="323850"/>
          </a:xfrm>
        </p:spPr>
        <p:txBody>
          <a:bodyPr anchor="t">
            <a:normAutofit/>
          </a:bodyPr>
          <a:lstStyle>
            <a:lvl1pPr marL="0" indent="0">
              <a:buNone/>
              <a:defRPr sz="2000" i="1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Question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5" y="1073673"/>
            <a:ext cx="8580438" cy="437627"/>
          </a:xfrm>
        </p:spPr>
        <p:txBody>
          <a:bodyPr tIns="3600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3"/>
          </p:nvPr>
        </p:nvSpPr>
        <p:spPr>
          <a:xfrm>
            <a:off x="282575" y="1989734"/>
            <a:ext cx="6412300" cy="3634779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rgbClr val="595959"/>
                </a:solidFill>
              </a:defRPr>
            </a:lvl2pPr>
            <a:lvl3pPr>
              <a:defRPr>
                <a:solidFill>
                  <a:srgbClr val="595959"/>
                </a:solidFill>
              </a:defRPr>
            </a:lvl3pPr>
            <a:lvl4pPr>
              <a:defRPr>
                <a:solidFill>
                  <a:srgbClr val="595959"/>
                </a:solidFill>
              </a:defRPr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6767512" y="1590846"/>
            <a:ext cx="2376488" cy="4033667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2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6" y="5700713"/>
            <a:ext cx="8580438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71088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hart - Com box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1176153"/>
            <a:ext cx="8580438" cy="36752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82450" y="4927390"/>
            <a:ext cx="8572775" cy="69871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426" y="5700713"/>
            <a:ext cx="8571212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5498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ull chart - Com box bottom_subtitle_question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2181395"/>
            <a:ext cx="8580560" cy="2657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82575" y="4902016"/>
            <a:ext cx="8580560" cy="72249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74875" y="1785229"/>
            <a:ext cx="8588137" cy="323850"/>
          </a:xfrm>
        </p:spPr>
        <p:txBody>
          <a:bodyPr anchor="t">
            <a:normAutofit/>
          </a:bodyPr>
          <a:lstStyle>
            <a:lvl1pPr marL="0" indent="0">
              <a:buNone/>
              <a:defRPr sz="2000" i="1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Question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281076" y="1063239"/>
            <a:ext cx="8582035" cy="6480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425" y="5700713"/>
            <a:ext cx="8571333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098976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chart - Com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1611314"/>
            <a:ext cx="8580438" cy="3227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9" name="Content Placeholder 11"/>
          <p:cNvSpPr>
            <a:spLocks noGrp="1"/>
          </p:cNvSpPr>
          <p:nvPr>
            <p:ph sz="quarter" idx="18" hasCustomPrompt="1"/>
          </p:nvPr>
        </p:nvSpPr>
        <p:spPr>
          <a:xfrm>
            <a:off x="282575" y="1071733"/>
            <a:ext cx="8580438" cy="47766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spcBef>
                <a:spcPts val="0"/>
              </a:spcBef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82575" y="4914716"/>
            <a:ext cx="8580438" cy="70979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lnSpc>
                <a:spcPct val="100000"/>
              </a:lnSpc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426" y="5700713"/>
            <a:ext cx="8571212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3967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op RH imag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1"/>
          <p:cNvSpPr>
            <a:spLocks noGrp="1"/>
          </p:cNvSpPr>
          <p:nvPr>
            <p:ph sz="quarter" idx="18" hasCustomPrompt="1"/>
          </p:nvPr>
        </p:nvSpPr>
        <p:spPr>
          <a:xfrm>
            <a:off x="282575" y="1086528"/>
            <a:ext cx="8580438" cy="588285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spcBef>
                <a:spcPts val="0"/>
              </a:spcBef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767513" y="1790700"/>
            <a:ext cx="2376487" cy="38338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20"/>
          </p:nvPr>
        </p:nvSpPr>
        <p:spPr>
          <a:xfrm>
            <a:off x="282574" y="1790700"/>
            <a:ext cx="6412301" cy="3833813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GB"/>
          </a:p>
        </p:txBody>
      </p:sp>
      <p:sp>
        <p:nvSpPr>
          <p:cNvPr id="12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6" y="5700713"/>
            <a:ext cx="8580438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30215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_subtitle_question text_Chart left - Com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4" y="2151529"/>
            <a:ext cx="6007165" cy="273797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8" hasCustomPrompt="1"/>
          </p:nvPr>
        </p:nvSpPr>
        <p:spPr>
          <a:xfrm>
            <a:off x="6815138" y="2151529"/>
            <a:ext cx="2047875" cy="2737971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279606" y="1775519"/>
            <a:ext cx="8583359" cy="323850"/>
          </a:xfrm>
        </p:spPr>
        <p:txBody>
          <a:bodyPr anchor="t">
            <a:normAutofit/>
          </a:bodyPr>
          <a:lstStyle>
            <a:lvl1pPr marL="0" indent="0">
              <a:buNone/>
              <a:defRPr sz="2000" i="1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Question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282575" y="1037839"/>
            <a:ext cx="8580437" cy="68389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9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82575" y="4945941"/>
            <a:ext cx="8580438" cy="6840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426" y="5700713"/>
            <a:ext cx="8571212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792500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Chart right w com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572000" y="1198563"/>
            <a:ext cx="4291014" cy="3538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82575" y="1198564"/>
            <a:ext cx="4216300" cy="4425950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4572000" y="4835525"/>
            <a:ext cx="4291014" cy="792163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2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4" y="5713413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582361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Two Chart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572000" y="1135063"/>
            <a:ext cx="4291014" cy="18621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9"/>
          </p:nvPr>
        </p:nvSpPr>
        <p:spPr>
          <a:xfrm>
            <a:off x="4572000" y="3088093"/>
            <a:ext cx="4291014" cy="173790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82575" y="1135063"/>
            <a:ext cx="4216300" cy="369093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7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82575" y="4873625"/>
            <a:ext cx="8580438" cy="7560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4" y="5700713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27016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1084264"/>
            <a:ext cx="4216300" cy="370363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2001" y="1084263"/>
            <a:ext cx="4291012" cy="4540250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7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282574" y="4838700"/>
            <a:ext cx="4205637" cy="78898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2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6" y="5700713"/>
            <a:ext cx="8580438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2756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eft - 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1084264"/>
            <a:ext cx="4225925" cy="211584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9"/>
          </p:nvPr>
        </p:nvSpPr>
        <p:spPr>
          <a:xfrm>
            <a:off x="4571999" y="1084264"/>
            <a:ext cx="4291015" cy="21161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18" name="Content Placeholder 11"/>
          <p:cNvSpPr>
            <a:spLocks noGrp="1"/>
          </p:cNvSpPr>
          <p:nvPr>
            <p:ph sz="quarter" idx="18" hasCustomPrompt="1"/>
          </p:nvPr>
        </p:nvSpPr>
        <p:spPr>
          <a:xfrm>
            <a:off x="282575" y="3266119"/>
            <a:ext cx="4225925" cy="1547181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spcBef>
                <a:spcPts val="0"/>
              </a:spcBef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20" name="Content Placeholder 11"/>
          <p:cNvSpPr>
            <a:spLocks noGrp="1"/>
          </p:cNvSpPr>
          <p:nvPr>
            <p:ph sz="quarter" idx="24" hasCustomPrompt="1"/>
          </p:nvPr>
        </p:nvSpPr>
        <p:spPr>
          <a:xfrm>
            <a:off x="4571999" y="3266119"/>
            <a:ext cx="4291015" cy="1547181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numCol="1" spcCol="180000" rtlCol="0">
            <a:normAutofit/>
          </a:bodyPr>
          <a:lstStyle>
            <a:lvl1pPr>
              <a:spcBef>
                <a:spcPts val="0"/>
              </a:spcBef>
              <a:defRPr lang="en-GB" sz="2400" noProof="0" dirty="0" smtClean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5" hasCustomPrompt="1"/>
          </p:nvPr>
        </p:nvSpPr>
        <p:spPr>
          <a:xfrm>
            <a:off x="4571999" y="4860924"/>
            <a:ext cx="4291014" cy="76358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26" hasCustomPrompt="1"/>
          </p:nvPr>
        </p:nvSpPr>
        <p:spPr>
          <a:xfrm>
            <a:off x="274184" y="4860924"/>
            <a:ext cx="4225924" cy="76358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5" y="5726113"/>
            <a:ext cx="8580437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02134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hart left - 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1096963"/>
            <a:ext cx="4252300" cy="37036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9"/>
          </p:nvPr>
        </p:nvSpPr>
        <p:spPr>
          <a:xfrm>
            <a:off x="4610099" y="1096963"/>
            <a:ext cx="4252914" cy="37036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7" name="Content Placeholder 11"/>
          <p:cNvSpPr>
            <a:spLocks noGrp="1"/>
          </p:cNvSpPr>
          <p:nvPr>
            <p:ph sz="quarter" idx="25" hasCustomPrompt="1"/>
          </p:nvPr>
        </p:nvSpPr>
        <p:spPr>
          <a:xfrm>
            <a:off x="4610099" y="4860926"/>
            <a:ext cx="4252914" cy="76358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26" hasCustomPrompt="1"/>
          </p:nvPr>
        </p:nvSpPr>
        <p:spPr>
          <a:xfrm>
            <a:off x="282574" y="4860926"/>
            <a:ext cx="4256609" cy="76358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4" y="5700713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0444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82575" y="1376364"/>
            <a:ext cx="4145409" cy="4645024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26"/>
          </p:nvPr>
        </p:nvSpPr>
        <p:spPr>
          <a:xfrm>
            <a:off x="4572001" y="1376363"/>
            <a:ext cx="4291012" cy="464502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85083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7"/>
          </p:nvPr>
        </p:nvSpPr>
        <p:spPr>
          <a:xfrm>
            <a:off x="282575" y="1109663"/>
            <a:ext cx="8580438" cy="4514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6" y="5700713"/>
            <a:ext cx="8580438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92287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table - Com box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8"/>
          </p:nvPr>
        </p:nvSpPr>
        <p:spPr>
          <a:xfrm>
            <a:off x="282575" y="1096963"/>
            <a:ext cx="8580438" cy="36909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282576" y="4860926"/>
            <a:ext cx="8580438" cy="76358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4" y="5700713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87807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left - Com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sz="quarter" idx="18"/>
          </p:nvPr>
        </p:nvSpPr>
        <p:spPr>
          <a:xfrm>
            <a:off x="282575" y="1223963"/>
            <a:ext cx="6484300" cy="44005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6840885" y="1223964"/>
            <a:ext cx="2022128" cy="440054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spcBef>
                <a:spcPts val="0"/>
              </a:spcBef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5" y="5699126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09572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 box left - Tab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8"/>
          </p:nvPr>
        </p:nvSpPr>
        <p:spPr>
          <a:xfrm>
            <a:off x="2303463" y="1109664"/>
            <a:ext cx="6559550" cy="4514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282574" y="1096964"/>
            <a:ext cx="1948301" cy="451485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spcBef>
                <a:spcPts val="0"/>
              </a:spcBef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6" y="5700713"/>
            <a:ext cx="8580438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47182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282575" y="1300164"/>
            <a:ext cx="8580438" cy="47180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48840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picture with com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282575" y="1109663"/>
            <a:ext cx="8580438" cy="36909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282575" y="4876800"/>
            <a:ext cx="8580438" cy="75088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4" y="5700713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816569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572000" y="1376363"/>
            <a:ext cx="4291013" cy="4645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282575" y="1376363"/>
            <a:ext cx="4216300" cy="464502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94922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282575" y="1312863"/>
            <a:ext cx="8580438" cy="4705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1746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8"/>
          <p:cNvSpPr>
            <a:spLocks noGrp="1"/>
          </p:cNvSpPr>
          <p:nvPr>
            <p:ph type="title"/>
          </p:nvPr>
        </p:nvSpPr>
        <p:spPr>
          <a:xfrm>
            <a:off x="282575" y="188913"/>
            <a:ext cx="8580438" cy="801687"/>
          </a:xfrm>
          <a:prstGeom prst="rect">
            <a:avLst/>
          </a:prstGeom>
        </p:spPr>
        <p:txBody>
          <a:bodyPr vert="horz" lIns="90000" tIns="45720" rIns="91440" bIns="45720" rtlCol="0" anchor="b" anchorCtr="0"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82575" y="1376364"/>
            <a:ext cx="8580438" cy="4616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pic>
        <p:nvPicPr>
          <p:cNvPr id="10" name="Picture 9" descr="YouGovTrans.png"/>
          <p:cNvPicPr>
            <a:picLocks noChangeAspect="1"/>
          </p:cNvPicPr>
          <p:nvPr userDrawn="1"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617" y="6079297"/>
            <a:ext cx="1757610" cy="408746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44000" y="6451300"/>
            <a:ext cx="70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indent="0" algn="l">
              <a:buFont typeface="Arial" pitchFamily="34" charset="0"/>
              <a:buNone/>
            </a:pPr>
            <a:fld id="{44CF93D0-DCC2-4287-B33C-90E166FB720E}" type="slidenum">
              <a:rPr lang="en-GB" sz="1200" smtClean="0">
                <a:solidFill>
                  <a:schemeClr val="tx1"/>
                </a:solidFill>
                <a:latin typeface="Calibri" pitchFamily="34" charset="0"/>
              </a:rPr>
              <a:pPr marL="0" indent="0" algn="l">
                <a:buFont typeface="Arial" pitchFamily="34" charset="0"/>
                <a:buNone/>
              </a:pPr>
              <a:t>‹Nr.›</a:t>
            </a:fld>
            <a:endParaRPr lang="en-GB" sz="1200" dirty="0" smtClean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58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59" r:id="rId2"/>
    <p:sldLayoutId id="2147483757" r:id="rId3"/>
    <p:sldLayoutId id="2147483760" r:id="rId4"/>
    <p:sldLayoutId id="2147483748" r:id="rId5"/>
    <p:sldLayoutId id="2147483750" r:id="rId6"/>
    <p:sldLayoutId id="2147483751" r:id="rId7"/>
    <p:sldLayoutId id="2147483749" r:id="rId8"/>
    <p:sldLayoutId id="2147483756" r:id="rId9"/>
    <p:sldLayoutId id="2147483744" r:id="rId10"/>
    <p:sldLayoutId id="2147483745" r:id="rId11"/>
    <p:sldLayoutId id="2147483755" r:id="rId12"/>
    <p:sldLayoutId id="2147483735" r:id="rId13"/>
    <p:sldLayoutId id="2147483736" r:id="rId14"/>
    <p:sldLayoutId id="2147483752" r:id="rId15"/>
    <p:sldLayoutId id="2147483706" r:id="rId16"/>
    <p:sldLayoutId id="2147483753" r:id="rId17"/>
    <p:sldLayoutId id="2147483754" r:id="rId18"/>
    <p:sldLayoutId id="2147483742" r:id="rId19"/>
    <p:sldLayoutId id="2147483747" r:id="rId20"/>
    <p:sldLayoutId id="2147483746" r:id="rId21"/>
    <p:sldLayoutId id="2147483707" r:id="rId22"/>
    <p:sldLayoutId id="2147483739" r:id="rId23"/>
    <p:sldLayoutId id="2147483740" r:id="rId24"/>
    <p:sldLayoutId id="2147483712" r:id="rId25"/>
    <p:sldLayoutId id="2147483713" r:id="rId26"/>
    <p:sldLayoutId id="2147483714" r:id="rId27"/>
    <p:sldLayoutId id="2147483715" r:id="rId28"/>
    <p:sldLayoutId id="2147483717" r:id="rId29"/>
    <p:sldLayoutId id="2147483719" r:id="rId30"/>
    <p:sldLayoutId id="2147483720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1" r:id="rId40"/>
    <p:sldLayoutId id="2147483732" r:id="rId41"/>
    <p:sldLayoutId id="2147483733" r:id="rId42"/>
    <p:sldLayoutId id="2147483734" r:id="rId43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defTabSz="984033" rtl="0" eaLnBrk="1" latinLnBrk="0" hangingPunct="1">
        <a:spcBef>
          <a:spcPct val="0"/>
        </a:spcBef>
        <a:buNone/>
        <a:defRPr sz="3600" b="0" kern="1200">
          <a:solidFill>
            <a:srgbClr val="000000"/>
          </a:solidFill>
          <a:latin typeface="Calibri" panose="020F0502020204030204" pitchFamily="34" charset="0"/>
          <a:ea typeface="+mj-ea"/>
          <a:cs typeface="Arial" pitchFamily="34" charset="0"/>
        </a:defRPr>
      </a:lvl1pPr>
    </p:titleStyle>
    <p:bodyStyle>
      <a:lvl1pPr marL="285750" indent="-285750" algn="l" defTabSz="984033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Wingdings" pitchFamily="2" charset="2"/>
        <a:buChar char="§"/>
        <a:defRPr sz="2000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1pPr>
      <a:lvl2pPr marL="444500" indent="-269875" algn="l" defTabSz="984033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95000"/>
        <a:buFont typeface="Wingdings" pitchFamily="2" charset="2"/>
        <a:buChar char="§"/>
        <a:defRPr sz="1800" b="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2pPr>
      <a:lvl3pPr marL="714375" indent="-269875" algn="l" defTabSz="984033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05000"/>
        <a:buFont typeface="Wingdings" pitchFamily="2" charset="2"/>
        <a:buChar char="§"/>
        <a:defRPr sz="1600" b="0" i="1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3pPr>
      <a:lvl4pPr marL="985838" indent="-285750" algn="l" defTabSz="984033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05000"/>
        <a:buFont typeface="Wingdings" pitchFamily="2" charset="2"/>
        <a:buChar char="§"/>
        <a:defRPr sz="1600" b="0" i="1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4pPr>
      <a:lvl5pPr marL="1250950" indent="-285750" algn="l" defTabSz="984033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05000"/>
        <a:buFont typeface="Wingdings" pitchFamily="2" charset="2"/>
        <a:buChar char="§"/>
        <a:tabLst/>
        <a:defRPr sz="1600" b="0" i="1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5pPr>
      <a:lvl6pPr marL="2706093" indent="-246008" algn="l" defTabSz="98403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198110" indent="-246008" algn="l" defTabSz="98403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690127" indent="-246008" algn="l" defTabSz="98403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82144" indent="-246008" algn="l" defTabSz="98403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2017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4033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76050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8068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60085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52102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44119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36135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de-DE" smtClean="0"/>
              <a:t>OmnibusDaily Chartbericht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773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400" y="360000"/>
            <a:ext cx="8582400" cy="1116000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Autofit/>
          </a:bodyPr>
          <a:lstStyle/>
          <a:p>
            <a:pPr algn="l">
              <a:defRPr>
                <a:solidFill>
                  <a:srgbClr val="595959"/>
                </a:solidFill>
              </a:defRPr>
            </a:pPr>
            <a:r>
              <a:rPr sz="2300" b="1" i="1">
                <a:latin typeface="Calibri"/>
              </a:rPr>
              <a:t>2017 ist der Reformationstag (31.10.) ein allgemeiner Feiertag in ganz Deutschland. Sind Sie dafür, dass der Reformationstag auch in Zukunft ein allgemeiner Feiertag in ganz Deutschland ist?</a:t>
            </a:r>
            <a:br>
              <a:rPr sz="2300" b="1" i="1">
                <a:latin typeface="Calibri"/>
              </a:rPr>
            </a:br>
            <a:endParaRPr sz="2300" b="1" i="1">
              <a:latin typeface="Calibri"/>
            </a:endParaRP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717360" y="1475999"/>
          <a:ext cx="514944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2875" y="4090761"/>
            <a:ext cx="3717360" cy="1234769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Weiß ich nicht / keine Angabe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75" y="2855992"/>
            <a:ext cx="3717360" cy="1234769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Nein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75" y="1621223"/>
            <a:ext cx="3717360" cy="1234769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Ja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400" y="5652000"/>
            <a:ext cx="8582400" cy="396000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Autofit/>
          </a:bodyPr>
          <a:lstStyle/>
          <a:p>
            <a:pPr algn="l">
              <a:defRPr>
                <a:solidFill>
                  <a:srgbClr val="595959"/>
                </a:solidFill>
              </a:defRPr>
            </a:pPr>
            <a:r>
              <a:rPr sz="1000" b="1" i="0">
                <a:latin typeface="Calibri"/>
              </a:rPr>
              <a:t>Basis Netto (2099)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400" y="360000"/>
            <a:ext cx="8582400" cy="1116000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Autofit/>
          </a:bodyPr>
          <a:lstStyle/>
          <a:p>
            <a:pPr algn="l">
              <a:defRPr>
                <a:solidFill>
                  <a:srgbClr val="595959"/>
                </a:solidFill>
              </a:defRPr>
            </a:pPr>
            <a:r>
              <a:rPr sz="1900" b="1" i="1">
                <a:latin typeface="Calibri"/>
              </a:rPr>
              <a:t>Die deutschen Bundesländer haben unterschiedlich viele gesetzliche Feiertage - je nach Bundesland zwischen 9 und 13. Sind Sie der Meinung, dass es deutschlandweit in allen Bundesländern gleich viele gesetzliche Feiertage geben sollte?</a:t>
            </a:r>
            <a:br>
              <a:rPr sz="1900" b="1" i="1">
                <a:latin typeface="Calibri"/>
              </a:rPr>
            </a:br>
            <a:endParaRPr sz="1900" b="1" i="1">
              <a:latin typeface="Calibri"/>
            </a:endParaRP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717360" y="1475999"/>
          <a:ext cx="514944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2875" y="4584667"/>
            <a:ext cx="3717360" cy="740861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Weiß ich nicht / keine Angabe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75" y="3843806"/>
            <a:ext cx="3717360" cy="740861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Nein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75" y="3102945"/>
            <a:ext cx="3717360" cy="740861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Ja, aber mit einer anderen Anzahl an Feiertagen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5" y="2362084"/>
            <a:ext cx="3717360" cy="740861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Ja, so viele wie im Bundesland mit den wenigsten Feiertagen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75" y="1621223"/>
            <a:ext cx="3717360" cy="740861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Ja, so viele wie im Bundesland mit den meisten Feiertagen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00" y="5652000"/>
            <a:ext cx="8582400" cy="396000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Autofit/>
          </a:bodyPr>
          <a:lstStyle/>
          <a:p>
            <a:pPr algn="l">
              <a:defRPr>
                <a:solidFill>
                  <a:srgbClr val="595959"/>
                </a:solidFill>
              </a:defRPr>
            </a:pPr>
            <a:r>
              <a:rPr sz="1000" b="1" i="0">
                <a:latin typeface="Calibri"/>
              </a:rPr>
              <a:t>Basis Netto (2099)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400" y="360000"/>
            <a:ext cx="8582400" cy="1116000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Autofit/>
          </a:bodyPr>
          <a:lstStyle/>
          <a:p>
            <a:pPr algn="l">
              <a:defRPr>
                <a:solidFill>
                  <a:srgbClr val="595959"/>
                </a:solidFill>
              </a:defRPr>
            </a:pPr>
            <a:r>
              <a:rPr sz="3000" b="1" i="1">
                <a:latin typeface="Calibri"/>
              </a:rPr>
              <a:t>Welche der folgenden Feiertage sollte es bundesweit geben?</a:t>
            </a:r>
            <a:br>
              <a:rPr sz="3000" b="1" i="1">
                <a:latin typeface="Calibri"/>
              </a:rPr>
            </a:br>
            <a:endParaRPr sz="3000" b="1" i="1">
              <a:latin typeface="Calibri"/>
            </a:endParaRP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717360" y="1475999"/>
          <a:ext cx="514944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2875" y="5040575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Weiß ich nicht / keine Angabe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75" y="4755629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Keinen weiteren Feiertag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75" y="4470683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Einen ganz neuen, anderen Feiertag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5" y="4185737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Einen anderen bereits vorhanden Feiertag der noch nicht bundesweit begangen wird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75" y="3900791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Das in der Stadt Augsburg begangene Friedensfest am 8. August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875" y="3615845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Den in Teilen Bayerns und im Saarland existierenden Feiertag Mariä Himmelfahrt am 15. August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2875" y="3330899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Den 17. Juni als Tag der Deutschen Einheit zur Erinnerung an den Aufstand 1953 in der DDR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875" y="3045953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Den 9. November als Gedenktag an den Mauerfall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875" y="2761007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Den in Sachsen gefeierten Buß- und Bettag im November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2875" y="2476061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Den in drei Bundesländern existierenden Heilige Drei Könige Tag am 6. Januar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875" y="2191115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Den in acht Bundesländern vorkommenden Fronleichnamstag 60 Tage nach Ostern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875" y="1906169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Den in fünf Ländern existierenden Allerheiligen-Tag am 1. November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2875" y="1621223"/>
            <a:ext cx="3717360" cy="284946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Den in fünf Ländern existierenden Reformationstag am 31. Oktober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4400" y="5652000"/>
            <a:ext cx="8582400" cy="396000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Autofit/>
          </a:bodyPr>
          <a:lstStyle/>
          <a:p>
            <a:pPr algn="l">
              <a:defRPr>
                <a:solidFill>
                  <a:srgbClr val="595959"/>
                </a:solidFill>
              </a:defRPr>
            </a:pPr>
            <a:r>
              <a:rPr sz="1000" b="1" i="0">
                <a:latin typeface="Calibri"/>
              </a:rPr>
              <a:t>Basis Netto (2099)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400" y="360000"/>
            <a:ext cx="8582400" cy="1116000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Autofit/>
          </a:bodyPr>
          <a:lstStyle/>
          <a:p>
            <a:pPr algn="l">
              <a:defRPr>
                <a:solidFill>
                  <a:srgbClr val="595959"/>
                </a:solidFill>
              </a:defRPr>
            </a:pPr>
            <a:r>
              <a:rPr sz="2400" b="1" i="1">
                <a:latin typeface="Calibri"/>
              </a:rPr>
              <a:t>Für welche der folgenden Weltreligionen sollte es Ihrer Meinung nach einen bundesweiten Feiertag in Deutschland geben?</a:t>
            </a:r>
            <a:br>
              <a:rPr sz="2400" b="1" i="1">
                <a:latin typeface="Calibri"/>
              </a:rPr>
            </a:br>
            <a:r>
              <a:rPr sz="2400" b="1" i="1">
                <a:latin typeface="Calibri"/>
              </a:rPr>
              <a:t/>
            </a:r>
            <a:br>
              <a:rPr sz="2400" b="1" i="1">
                <a:latin typeface="Calibri"/>
              </a:rPr>
            </a:br>
            <a:endParaRPr sz="2400" b="1" i="1">
              <a:latin typeface="Calibri"/>
            </a:endParaRP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717360" y="1475999"/>
          <a:ext cx="514944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2875" y="4708143"/>
            <a:ext cx="3717360" cy="617384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Weiß ich nicht / keine Angabe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75" y="4090759"/>
            <a:ext cx="3717360" cy="617384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Für keine von diesen Weltreligionen.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75" y="3473375"/>
            <a:ext cx="3717360" cy="617384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Für die hinduistische Religion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5" y="2855991"/>
            <a:ext cx="3717360" cy="617384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Für die buddhistische Religion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75" y="2238607"/>
            <a:ext cx="3717360" cy="617384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Für die jüdische Religion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875" y="1621223"/>
            <a:ext cx="3717360" cy="617384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Für die muslimische Religion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4400" y="5652000"/>
            <a:ext cx="8582400" cy="396000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Autofit/>
          </a:bodyPr>
          <a:lstStyle/>
          <a:p>
            <a:pPr algn="l">
              <a:defRPr>
                <a:solidFill>
                  <a:srgbClr val="595959"/>
                </a:solidFill>
              </a:defRPr>
            </a:pPr>
            <a:r>
              <a:rPr sz="1000" b="1" i="0">
                <a:latin typeface="Calibri"/>
              </a:rPr>
              <a:t>Basis Netto (2099)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400" y="360000"/>
            <a:ext cx="8582400" cy="1116000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Autofit/>
          </a:bodyPr>
          <a:lstStyle/>
          <a:p>
            <a:pPr algn="l">
              <a:defRPr>
                <a:solidFill>
                  <a:srgbClr val="595959"/>
                </a:solidFill>
              </a:defRPr>
            </a:pPr>
            <a:r>
              <a:rPr sz="3000" b="1" i="1">
                <a:latin typeface="Calibri"/>
              </a:rPr>
              <a:t>Sollte in Deutschland ein Feiertag, der auf einen Sonntag fällt, nachgeholt werden (am Montag)?</a:t>
            </a:r>
            <a:br>
              <a:rPr sz="3000" b="1" i="1">
                <a:latin typeface="Calibri"/>
              </a:rPr>
            </a:br>
            <a:endParaRPr sz="3000" b="1" i="1">
              <a:latin typeface="Calibri"/>
            </a:endParaRP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717360" y="1475999"/>
          <a:ext cx="514944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2875" y="4090761"/>
            <a:ext cx="3717360" cy="1234769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Weiß ich nicht / keine Angabe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75" y="2855992"/>
            <a:ext cx="3717360" cy="1234769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75" y="1621223"/>
            <a:ext cx="3717360" cy="1234769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r">
              <a:defRPr sz="1000" b="0" i="0">
                <a:solidFill>
                  <a:srgbClr val="595959"/>
                </a:solidFill>
                <a:latin typeface="Calibri"/>
              </a:defRPr>
            </a:pPr>
            <a:r>
              <a:t>Nein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400" y="5652000"/>
            <a:ext cx="8582400" cy="396000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Autofit/>
          </a:bodyPr>
          <a:lstStyle/>
          <a:p>
            <a:pPr algn="l">
              <a:defRPr>
                <a:solidFill>
                  <a:srgbClr val="595959"/>
                </a:solidFill>
              </a:defRPr>
            </a:pPr>
            <a:r>
              <a:rPr sz="1000" b="1" i="0">
                <a:latin typeface="Calibri"/>
              </a:rPr>
              <a:t>Basis Netto (2099)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PresentationLink xmlns:i=&quot;http://www.w3.org/2001/XMLSchema-instance&quot; xmlns=&quot;http://www.forgetdata.com/Slides&quot;&gt;&lt;DataContext&gt;&lt;Connection xmlns:i=&quot;http://www.w3.org/2001/XMLSchema-instance&quot; xmlns=&quot;http://www.forgetdata.com/ReportingSuite&quot;&gt;&lt;ConnectionString&gt;C:\Users\garyn\Documents\Marketing Slides\Co-op bail in.xlsx&lt;/ConnectionString&gt;&lt;Name&gt;Item0&lt;/Name&gt;&lt;Provider&gt;Excel 2007/2010 Provider&lt;/Provider&gt;&lt;/Connection&gt;&lt;/DataContext&gt;&lt;Version&gt;4.2.0.0&lt;/Version&gt;&lt;/PresentationLink&gt;"/>
  <p:tag name="ISPRING_RESOURCE_PATHS_HASH_2" val="17aa32b0a1b1442e635738162ad8924d8d41f51"/>
  <p:tag name="ISPRING_RESOURCE_PATHS_HASH_PRESENTER" val="5cfbde8965822beafd6ef0565a341e386795c553"/>
</p:tagLst>
</file>

<file path=ppt/theme/theme1.xml><?xml version="1.0" encoding="utf-8"?>
<a:theme xmlns:a="http://schemas.openxmlformats.org/drawingml/2006/main" name="YouGovNew Template Standard Ratio V2">
  <a:themeElements>
    <a:clrScheme name="Custom 6">
      <a:dk1>
        <a:srgbClr val="6D6F71"/>
      </a:dk1>
      <a:lt1>
        <a:srgbClr val="FFFFFF"/>
      </a:lt1>
      <a:dk2>
        <a:srgbClr val="EE2D27"/>
      </a:dk2>
      <a:lt2>
        <a:srgbClr val="A7A9AC"/>
      </a:lt2>
      <a:accent1>
        <a:srgbClr val="53ACAF"/>
      </a:accent1>
      <a:accent2>
        <a:srgbClr val="93D023"/>
      </a:accent2>
      <a:accent3>
        <a:srgbClr val="D3975B"/>
      </a:accent3>
      <a:accent4>
        <a:srgbClr val="117CC6"/>
      </a:accent4>
      <a:accent5>
        <a:srgbClr val="DEE705"/>
      </a:accent5>
      <a:accent6>
        <a:srgbClr val="885788"/>
      </a:accent6>
      <a:hlink>
        <a:srgbClr val="117CC6"/>
      </a:hlink>
      <a:folHlink>
        <a:srgbClr val="083E63"/>
      </a:folHlink>
    </a:clrScheme>
    <a:fontScheme name="Raleway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D60000"/>
            </a:gs>
            <a:gs pos="100000">
              <a:srgbClr val="800000"/>
            </a:gs>
          </a:gsLst>
          <a:lin ang="5400000" scaled="1"/>
          <a:tileRect/>
        </a:gra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/>
      <a:bodyPr anchor="ctr" anchorCtr="0"/>
      <a:lstStyle>
        <a:defPPr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YouGov TEMPLATE Calibri.potx [Read-Only]" id="{A6E8B3FE-A328-4D74-B6A0-467676FEE44A}" vid="{F0E96DA5-641A-43DD-B36C-B2E16ED7D4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8FB3FD989B734983544228295BAD11" ma:contentTypeVersion="1" ma:contentTypeDescription="Create a new document." ma:contentTypeScope="" ma:versionID="359060e12ac6c5fcde58a340d275c677">
  <xsd:schema xmlns:xsd="http://www.w3.org/2001/XMLSchema" xmlns:xs="http://www.w3.org/2001/XMLSchema" xmlns:p="http://schemas.microsoft.com/office/2006/metadata/properties" xmlns:ns2="20cfda1a-b763-42a0-84d2-64fd086343ce" targetNamespace="http://schemas.microsoft.com/office/2006/metadata/properties" ma:root="true" ma:fieldsID="f860875c16d967cc8835fcfbed9c4936" ns2:_="">
    <xsd:import namespace="20cfda1a-b763-42a0-84d2-64fd086343c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cfda1a-b763-42a0-84d2-64fd086343c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20cfda1a-b763-42a0-84d2-64fd086343ce">XHRJYZFNQTAH-9-152</_dlc_DocId>
    <_dlc_DocIdUrl xmlns="20cfda1a-b763-42a0-84d2-64fd086343ce">
      <Url>https://in.yougov.net/_layouts/15/DocIdRedir.aspx?ID=XHRJYZFNQTAH-9-152</Url>
      <Description>XHRJYZFNQTAH-9-152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4A1E132-78D2-4545-9DD8-0322AC5912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023DF2-D960-44EB-8663-44342466D9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cfda1a-b763-42a0-84d2-64fd086343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CA25DD-04C5-4F27-A698-52D35FB82D18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20cfda1a-b763-42a0-84d2-64fd086343ce"/>
  </ds:schemaRefs>
</ds:datastoreItem>
</file>

<file path=customXml/itemProps4.xml><?xml version="1.0" encoding="utf-8"?>
<ds:datastoreItem xmlns:ds="http://schemas.openxmlformats.org/officeDocument/2006/customXml" ds:itemID="{9DE4EA92-AF51-4392-B588-4A082F0D856D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YouGov TEMPLATE Calibri1</Template>
  <TotalTime>0</TotalTime>
  <Words>351</Words>
  <Application>Microsoft Office PowerPoint</Application>
  <PresentationFormat>Bildschirmpräsentation (4:3)</PresentationFormat>
  <Paragraphs>41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YouGovNew Template Standard Ratio V2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YouGov Plc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Majeed Sahebzadha</dc:creator>
  <cp:lastModifiedBy>Tholl, Gregor</cp:lastModifiedBy>
  <cp:revision>24</cp:revision>
  <cp:lastPrinted>2013-06-04T13:26:00Z</cp:lastPrinted>
  <dcterms:created xsi:type="dcterms:W3CDTF">2015-01-13T10:37:04Z</dcterms:created>
  <dcterms:modified xsi:type="dcterms:W3CDTF">2016-12-14T10:59:04Z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0x010100AA8FB3FD989B734983544228295BAD11</vt:lpwstr>
  </property>
  <property fmtid="{D5CDD505-2E9C-101B-9397-08002B2CF9AE}" pid="3" name="_dlc_DocIdItemGuid">
    <vt:lpwstr>d3b4d7cf-b273-449c-b8ea-1bdfef52ab9d</vt:lpwstr>
  </property>
</Properties>
</file>