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rts/chart1.xml" ContentType="application/vnd.openxmlformats-officedocument.drawingml.char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rts/chart2.xml" ContentType="application/vnd.openxmlformats-officedocument.drawingml.chart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rts/chart3.xml" ContentType="application/vnd.openxmlformats-officedocument.drawingml.char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rts/chart4.xml" ContentType="application/vnd.openxmlformats-officedocument.drawingml.chart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3" r:id="rId5"/>
  </p:sldMasterIdLst>
  <p:notesMasterIdLst>
    <p:notesMasterId r:id="rId12"/>
  </p:notesMasterIdLst>
  <p:handoutMasterIdLst>
    <p:handoutMasterId r:id="rId13"/>
  </p:handoutMasterIdLst>
  <p:sldIdLst>
    <p:sldId id="264" r:id="rId6"/>
    <p:sldId id="265" r:id="rId7"/>
    <p:sldId id="266" r:id="rId8"/>
    <p:sldId id="267" r:id="rId9"/>
    <p:sldId id="268" r:id="rId10"/>
    <p:sldId id="269" r:id="rId11"/>
  </p:sldIdLst>
  <p:sldSz cx="9144000" cy="6858000" type="screen4x3"/>
  <p:notesSz cx="6735763" cy="9866313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custDataLst>
    <p:tags r:id="rId18"/>
  </p:custDataLst>
  <p:defaultTextStyle>
    <a:defPPr>
      <a:defRPr lang="da-DK"/>
    </a:defPPr>
    <a:lvl1pPr marL="0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92017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84033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76050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68068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60085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52102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44119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36135" algn="l" defTabSz="98403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9">
          <p15:clr>
            <a:srgbClr val="A4A3A4"/>
          </p15:clr>
        </p15:guide>
        <p15:guide id="4" orient="horz" pos="1071">
          <p15:clr>
            <a:srgbClr val="A4A3A4"/>
          </p15:clr>
        </p15:guide>
        <p15:guide id="5" orient="horz" pos="867">
          <p15:clr>
            <a:srgbClr val="A4A3A4"/>
          </p15:clr>
        </p15:guide>
        <p15:guide id="6" orient="horz" pos="640">
          <p15:clr>
            <a:srgbClr val="A4A3A4"/>
          </p15:clr>
        </p15:guide>
        <p15:guide id="7" orient="horz" pos="3294">
          <p15:clr>
            <a:srgbClr val="A4A3A4"/>
          </p15:clr>
        </p15:guide>
        <p15:guide id="8" orient="horz" pos="2500">
          <p15:clr>
            <a:srgbClr val="A4A3A4"/>
          </p15:clr>
        </p15:guide>
        <p15:guide id="9" orient="horz" pos="1275">
          <p15:clr>
            <a:srgbClr val="A4A3A4"/>
          </p15:clr>
        </p15:guide>
        <p15:guide id="10" orient="horz" pos="3583">
          <p15:clr>
            <a:srgbClr val="A4A3A4"/>
          </p15:clr>
        </p15:guide>
        <p15:guide id="11" orient="horz" pos="4319">
          <p15:clr>
            <a:srgbClr val="A4A3A4"/>
          </p15:clr>
        </p15:guide>
        <p15:guide id="12" orient="horz" pos="3807">
          <p15:clr>
            <a:srgbClr val="A4A3A4"/>
          </p15:clr>
        </p15:guide>
        <p15:guide id="13" orient="horz" pos="4255">
          <p15:clr>
            <a:srgbClr val="A4A3A4"/>
          </p15:clr>
        </p15:guide>
        <p15:guide id="14" pos="2879">
          <p15:clr>
            <a:srgbClr val="A4A3A4"/>
          </p15:clr>
        </p15:guide>
        <p15:guide id="15">
          <p15:clr>
            <a:srgbClr val="A4A3A4"/>
          </p15:clr>
        </p15:guide>
        <p15:guide id="16" pos="178">
          <p15:clr>
            <a:srgbClr val="A4A3A4"/>
          </p15:clr>
        </p15:guide>
        <p15:guide id="17" pos="5759">
          <p15:clr>
            <a:srgbClr val="A4A3A4"/>
          </p15:clr>
        </p15:guide>
        <p15:guide id="18" pos="5583">
          <p15:clr>
            <a:srgbClr val="A4A3A4"/>
          </p15:clr>
        </p15:guide>
        <p15:guide id="19" orient="horz" pos="4062">
          <p15:clr>
            <a:srgbClr val="A4A3A4"/>
          </p15:clr>
        </p15:guide>
        <p15:guide id="20" orient="horz" pos="37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rriet Kaol" initials="H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000000"/>
    <a:srgbClr val="53ACAF"/>
    <a:srgbClr val="EE2D27"/>
    <a:srgbClr val="6D6F71"/>
    <a:srgbClr val="A7A9AC"/>
    <a:srgbClr val="CFBCCF"/>
    <a:srgbClr val="885788"/>
    <a:srgbClr val="F2F5A4"/>
    <a:srgbClr val="DEE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49" autoAdjust="0"/>
  </p:normalViewPr>
  <p:slideViewPr>
    <p:cSldViewPr snapToGrid="0">
      <p:cViewPr varScale="1">
        <p:scale>
          <a:sx n="118" d="100"/>
          <a:sy n="118" d="100"/>
        </p:scale>
        <p:origin x="1128" y="102"/>
      </p:cViewPr>
      <p:guideLst>
        <p:guide orient="horz" pos="2160"/>
        <p:guide pos="2880"/>
        <p:guide orient="horz" pos="119"/>
        <p:guide orient="horz" pos="1071"/>
        <p:guide orient="horz" pos="867"/>
        <p:guide orient="horz" pos="640"/>
        <p:guide orient="horz" pos="3294"/>
        <p:guide orient="horz" pos="2500"/>
        <p:guide orient="horz" pos="1275"/>
        <p:guide orient="horz" pos="3583"/>
        <p:guide orient="horz" pos="4319"/>
        <p:guide orient="horz" pos="3807"/>
        <p:guide orient="horz" pos="4255"/>
        <p:guide pos="2879"/>
        <p:guide/>
        <p:guide pos="178"/>
        <p:guide pos="5759"/>
        <p:guide pos="5583"/>
        <p:guide orient="horz" pos="4062"/>
        <p:guide orient="horz" pos="37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8" d="100"/>
        <a:sy n="198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-3852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</c:v>
                </c:pt>
              </c:strCache>
            </c:strRef>
          </c:tx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rgbClr val="000000"/>
                    </a:solidFill>
                    <a:latin typeface="Calibri" panose="020F0502020204030204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c="http://schemas.openxmlformats.org/markup-compatibility/2006" xmlns:c14="http://schemas.microsoft.com/office/drawing/2007/8/2/chart" xmlns:c15="http://schemas.microsoft.com/office/drawing/2012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Sheet1!$B$1:$N$1</c:f>
              <c:strCache>
                <c:ptCount val="13"/>
                <c:pt idx="0">
                  <c:v>weiß nicht / keine Angabe</c:v>
                </c:pt>
                <c:pt idx="1">
                  <c:v>Nichts davon</c:v>
                </c:pt>
                <c:pt idx="2">
                  <c:v>digitale Hörbücher als Stream oder Download (z.B. Audible)</c:v>
                </c:pt>
                <c:pt idx="3">
                  <c:v>Hörbücher auf physischen Tonträgern wie CDs</c:v>
                </c:pt>
                <c:pt idx="4">
                  <c:v>Schallplatten</c:v>
                </c:pt>
                <c:pt idx="5">
                  <c:v>Kino</c:v>
                </c:pt>
                <c:pt idx="6">
                  <c:v>elektronische Bücher (z.B. Kindle, Tolino)</c:v>
                </c:pt>
                <c:pt idx="7">
                  <c:v>Musik-Streaming (z.B. Spotify, Apple Music)</c:v>
                </c:pt>
                <c:pt idx="8">
                  <c:v>Film-Streaming (Spielfilme, Serien / z.B. Netflix, Amazon Prime)</c:v>
                </c:pt>
                <c:pt idx="9">
                  <c:v>DVDs (Spielfilme, Serien)</c:v>
                </c:pt>
                <c:pt idx="10">
                  <c:v>Musik-CDs</c:v>
                </c:pt>
                <c:pt idx="11">
                  <c:v>gedruckte Bücher</c:v>
                </c:pt>
                <c:pt idx="12">
                  <c:v>Fernsehen</c:v>
                </c:pt>
              </c:strCache>
            </c:strRef>
          </c:cat>
          <c:val>
            <c:numRef>
              <c:f>Sheet1!$B$2:$N$2</c:f>
              <c:numCache>
                <c:formatCode>0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11</c:v>
                </c:pt>
                <c:pt idx="6">
                  <c:v>17</c:v>
                </c:pt>
                <c:pt idx="7">
                  <c:v>17</c:v>
                </c:pt>
                <c:pt idx="8">
                  <c:v>21</c:v>
                </c:pt>
                <c:pt idx="9">
                  <c:v>30</c:v>
                </c:pt>
                <c:pt idx="10">
                  <c:v>43</c:v>
                </c:pt>
                <c:pt idx="11">
                  <c:v>52</c:v>
                </c:pt>
                <c:pt idx="12">
                  <c:v>89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56158768"/>
        <c:axId val="456159160"/>
      </c:barChart>
      <c:catAx>
        <c:axId val="45615876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456159160"/>
        <c:crosses val="autoZero"/>
        <c:auto val="1"/>
        <c:lblAlgn val="ctr"/>
        <c:lblOffset val="100"/>
        <c:noMultiLvlLbl val="0"/>
      </c:catAx>
      <c:valAx>
        <c:axId val="456159160"/>
        <c:scaling>
          <c:orientation val="minMax"/>
          <c:max val="100"/>
        </c:scaling>
        <c:delete val="0"/>
        <c:axPos val="b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rgbClr val="595959"/>
                </a:solidFill>
                <a:latin typeface="Calibri" panose="020F0502020204030204" pitchFamily="34" charset="0"/>
              </a:defRPr>
            </a:pPr>
            <a:endParaRPr lang="de-DE"/>
          </a:p>
        </c:txPr>
        <c:crossAx val="4561587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</c:v>
                </c:pt>
              </c:strCache>
            </c:strRef>
          </c:tx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rgbClr val="000000"/>
                    </a:solidFill>
                    <a:latin typeface="Calibri" panose="020F0502020204030204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c="http://schemas.openxmlformats.org/markup-compatibility/2006" xmlns:c14="http://schemas.microsoft.com/office/drawing/2007/8/2/chart" xmlns:c15="http://schemas.microsoft.com/office/drawing/2012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weiß nicht / keine Angabe</c:v>
                </c:pt>
                <c:pt idx="1">
                  <c:v>Nein, nichts davon</c:v>
                </c:pt>
                <c:pt idx="2">
                  <c:v>Schallplatte</c:v>
                </c:pt>
                <c:pt idx="3">
                  <c:v>eine DVD (Spielfilm/Serie)</c:v>
                </c:pt>
                <c:pt idx="4">
                  <c:v>Musik-CD</c:v>
                </c:pt>
                <c:pt idx="5">
                  <c:v>Kinokarte</c:v>
                </c:pt>
                <c:pt idx="6">
                  <c:v>gedrucktes Buch</c:v>
                </c:pt>
              </c:strCache>
            </c:strRef>
          </c:cat>
          <c:val>
            <c:numRef>
              <c:f>Sheet1!$B$2:$H$2</c:f>
              <c:numCache>
                <c:formatCode>0</c:formatCode>
                <c:ptCount val="7"/>
                <c:pt idx="0">
                  <c:v>1</c:v>
                </c:pt>
                <c:pt idx="1">
                  <c:v>23</c:v>
                </c:pt>
                <c:pt idx="2">
                  <c:v>4</c:v>
                </c:pt>
                <c:pt idx="3">
                  <c:v>31</c:v>
                </c:pt>
                <c:pt idx="4">
                  <c:v>33</c:v>
                </c:pt>
                <c:pt idx="5">
                  <c:v>39</c:v>
                </c:pt>
                <c:pt idx="6">
                  <c:v>53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56160728"/>
        <c:axId val="456161120"/>
      </c:barChart>
      <c:catAx>
        <c:axId val="45616072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456161120"/>
        <c:crosses val="autoZero"/>
        <c:auto val="1"/>
        <c:lblAlgn val="ctr"/>
        <c:lblOffset val="100"/>
        <c:noMultiLvlLbl val="0"/>
      </c:catAx>
      <c:valAx>
        <c:axId val="456161120"/>
        <c:scaling>
          <c:orientation val="minMax"/>
          <c:max val="100"/>
        </c:scaling>
        <c:delete val="0"/>
        <c:axPos val="b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rgbClr val="595959"/>
                </a:solidFill>
                <a:latin typeface="Calibri" panose="020F0502020204030204" pitchFamily="34" charset="0"/>
              </a:defRPr>
            </a:pPr>
            <a:endParaRPr lang="de-DE"/>
          </a:p>
        </c:txPr>
        <c:crossAx val="4561607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</c:v>
                </c:pt>
              </c:strCache>
            </c:strRef>
          </c:tx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rgbClr val="000000"/>
                    </a:solidFill>
                    <a:latin typeface="Calibri" panose="020F0502020204030204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c="http://schemas.openxmlformats.org/markup-compatibility/2006" xmlns:c14="http://schemas.microsoft.com/office/drawing/2007/8/2/chart" xmlns:c15="http://schemas.microsoft.com/office/drawing/2012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weiß nicht / keine Angabe</c:v>
                </c:pt>
                <c:pt idx="1">
                  <c:v>Nein, nichts davon</c:v>
                </c:pt>
                <c:pt idx="2">
                  <c:v>Schallplatte</c:v>
                </c:pt>
                <c:pt idx="3">
                  <c:v>Kinokarte</c:v>
                </c:pt>
                <c:pt idx="4">
                  <c:v>eine DVD (Spielfilm/Serie)</c:v>
                </c:pt>
                <c:pt idx="5">
                  <c:v>Musik-CD</c:v>
                </c:pt>
                <c:pt idx="6">
                  <c:v>gedrucktes Buch</c:v>
                </c:pt>
              </c:strCache>
            </c:strRef>
          </c:cat>
          <c:val>
            <c:numRef>
              <c:f>Sheet1!$B$2:$H$2</c:f>
              <c:numCache>
                <c:formatCode>0</c:formatCode>
                <c:ptCount val="7"/>
                <c:pt idx="0">
                  <c:v>2</c:v>
                </c:pt>
                <c:pt idx="1">
                  <c:v>39</c:v>
                </c:pt>
                <c:pt idx="2">
                  <c:v>2</c:v>
                </c:pt>
                <c:pt idx="3">
                  <c:v>18</c:v>
                </c:pt>
                <c:pt idx="4">
                  <c:v>22</c:v>
                </c:pt>
                <c:pt idx="5">
                  <c:v>23</c:v>
                </c:pt>
                <c:pt idx="6">
                  <c:v>38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56161904"/>
        <c:axId val="456162296"/>
      </c:barChart>
      <c:catAx>
        <c:axId val="45616190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456162296"/>
        <c:crosses val="autoZero"/>
        <c:auto val="1"/>
        <c:lblAlgn val="ctr"/>
        <c:lblOffset val="100"/>
        <c:noMultiLvlLbl val="0"/>
      </c:catAx>
      <c:valAx>
        <c:axId val="456162296"/>
        <c:scaling>
          <c:orientation val="minMax"/>
          <c:max val="100"/>
        </c:scaling>
        <c:delete val="0"/>
        <c:axPos val="b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rgbClr val="595959"/>
                </a:solidFill>
                <a:latin typeface="Calibri" panose="020F0502020204030204" pitchFamily="34" charset="0"/>
              </a:defRPr>
            </a:pPr>
            <a:endParaRPr lang="de-DE"/>
          </a:p>
        </c:txPr>
        <c:crossAx val="4561619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</c:v>
                </c:pt>
              </c:strCache>
            </c:strRef>
          </c:tx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rgbClr val="000000"/>
                    </a:solidFill>
                    <a:latin typeface="Calibri" panose="020F0502020204030204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c="http://schemas.openxmlformats.org/markup-compatibility/2006" xmlns:c14="http://schemas.microsoft.com/office/drawing/2007/8/2/chart" xmlns:c15="http://schemas.microsoft.com/office/drawing/2012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Sheet1!$B$1:$N$1</c:f>
              <c:strCache>
                <c:ptCount val="13"/>
                <c:pt idx="0">
                  <c:v>weiß nicht / keine Angabe</c:v>
                </c:pt>
                <c:pt idx="1">
                  <c:v>Ich möchte auf nichts davon dauerhaft verzichten</c:v>
                </c:pt>
                <c:pt idx="2">
                  <c:v>gedruckte Bücher</c:v>
                </c:pt>
                <c:pt idx="3">
                  <c:v>Fernsehen</c:v>
                </c:pt>
                <c:pt idx="4">
                  <c:v>Musik-CDs</c:v>
                </c:pt>
                <c:pt idx="5">
                  <c:v>Kino</c:v>
                </c:pt>
                <c:pt idx="6">
                  <c:v>DVDs (Spielfilme, Serien)</c:v>
                </c:pt>
                <c:pt idx="7">
                  <c:v>Film-Streaming (Spielfilme, Serien / z.B. Netflix, Amazon Prime)</c:v>
                </c:pt>
                <c:pt idx="8">
                  <c:v>Musik-Streaming (z.B. Spotify, Apple Music)</c:v>
                </c:pt>
                <c:pt idx="9">
                  <c:v>elektronische Bücher (z.B. Kindle, Tolino)</c:v>
                </c:pt>
                <c:pt idx="10">
                  <c:v>Hörbücher auf physischen Tonträgern wie CDs</c:v>
                </c:pt>
                <c:pt idx="11">
                  <c:v>Schallplatten</c:v>
                </c:pt>
                <c:pt idx="12">
                  <c:v>digitale Hörbücher als Stream oder Download (z.B. Audible)</c:v>
                </c:pt>
              </c:strCache>
            </c:strRef>
          </c:cat>
          <c:val>
            <c:numRef>
              <c:f>Sheet1!$B$2:$N$2</c:f>
              <c:numCache>
                <c:formatCode>0</c:formatCode>
                <c:ptCount val="13"/>
                <c:pt idx="0">
                  <c:v>4</c:v>
                </c:pt>
                <c:pt idx="1">
                  <c:v>11</c:v>
                </c:pt>
                <c:pt idx="2">
                  <c:v>13</c:v>
                </c:pt>
                <c:pt idx="3">
                  <c:v>14</c:v>
                </c:pt>
                <c:pt idx="4">
                  <c:v>21</c:v>
                </c:pt>
                <c:pt idx="5">
                  <c:v>23</c:v>
                </c:pt>
                <c:pt idx="6">
                  <c:v>24</c:v>
                </c:pt>
                <c:pt idx="7">
                  <c:v>38</c:v>
                </c:pt>
                <c:pt idx="8">
                  <c:v>40</c:v>
                </c:pt>
                <c:pt idx="9">
                  <c:v>41</c:v>
                </c:pt>
                <c:pt idx="10">
                  <c:v>46</c:v>
                </c:pt>
                <c:pt idx="11">
                  <c:v>47</c:v>
                </c:pt>
                <c:pt idx="12">
                  <c:v>48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56163080"/>
        <c:axId val="456163472"/>
      </c:barChart>
      <c:catAx>
        <c:axId val="45616308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456163472"/>
        <c:crosses val="autoZero"/>
        <c:auto val="1"/>
        <c:lblAlgn val="ctr"/>
        <c:lblOffset val="100"/>
        <c:noMultiLvlLbl val="0"/>
      </c:catAx>
      <c:valAx>
        <c:axId val="456163472"/>
        <c:scaling>
          <c:orientation val="minMax"/>
          <c:max val="100"/>
        </c:scaling>
        <c:delete val="0"/>
        <c:axPos val="b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rgbClr val="595959"/>
                </a:solidFill>
                <a:latin typeface="Calibri" panose="020F0502020204030204" pitchFamily="34" charset="0"/>
              </a:defRPr>
            </a:pPr>
            <a:endParaRPr lang="de-DE"/>
          </a:p>
        </c:txPr>
        <c:crossAx val="456163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</c:v>
                </c:pt>
              </c:strCache>
            </c:strRef>
          </c:tx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solidFill>
                      <a:srgbClr val="000000"/>
                    </a:solidFill>
                    <a:latin typeface="Calibri" panose="020F0502020204030204" pitchFamily="34" charset="0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c="http://schemas.openxmlformats.org/markup-compatibility/2006" xmlns:c14="http://schemas.microsoft.com/office/drawing/2007/8/2/chart" xmlns:c15="http://schemas.microsoft.com/office/drawing/2012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Sheet1!$B$1:$I$1</c:f>
              <c:strCache>
                <c:ptCount val="8"/>
                <c:pt idx="0">
                  <c:v>weiß nicht / keine Angabe</c:v>
                </c:pt>
                <c:pt idx="1">
                  <c:v>Ich nutze keine solchen digitalen Angebote</c:v>
                </c:pt>
                <c:pt idx="2">
                  <c:v>andere Gründe</c:v>
                </c:pt>
                <c:pt idx="3">
                  <c:v>Gewohnheit</c:v>
                </c:pt>
                <c:pt idx="4">
                  <c:v>bessere Qualität</c:v>
                </c:pt>
                <c:pt idx="5">
                  <c:v>geringere Kosten</c:v>
                </c:pt>
                <c:pt idx="6">
                  <c:v>Möglichkeit der Nutzung unterwegs</c:v>
                </c:pt>
                <c:pt idx="7">
                  <c:v>es ist bequemer</c:v>
                </c:pt>
              </c:strCache>
            </c:strRef>
          </c:cat>
          <c:val>
            <c:numRef>
              <c:f>Sheet1!$B$2:$I$2</c:f>
              <c:numCache>
                <c:formatCode>0</c:formatCode>
                <c:ptCount val="8"/>
                <c:pt idx="0">
                  <c:v>6</c:v>
                </c:pt>
                <c:pt idx="1">
                  <c:v>29</c:v>
                </c:pt>
                <c:pt idx="2">
                  <c:v>7</c:v>
                </c:pt>
                <c:pt idx="3">
                  <c:v>10</c:v>
                </c:pt>
                <c:pt idx="4">
                  <c:v>16</c:v>
                </c:pt>
                <c:pt idx="5">
                  <c:v>28</c:v>
                </c:pt>
                <c:pt idx="6">
                  <c:v>32</c:v>
                </c:pt>
                <c:pt idx="7">
                  <c:v>41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80955496"/>
        <c:axId val="380954712"/>
      </c:barChart>
      <c:catAx>
        <c:axId val="38095549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80954712"/>
        <c:crosses val="autoZero"/>
        <c:auto val="1"/>
        <c:lblAlgn val="ctr"/>
        <c:lblOffset val="100"/>
        <c:noMultiLvlLbl val="0"/>
      </c:catAx>
      <c:valAx>
        <c:axId val="380954712"/>
        <c:scaling>
          <c:orientation val="minMax"/>
          <c:max val="100"/>
        </c:scaling>
        <c:delete val="0"/>
        <c:axPos val="b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rgbClr val="595959"/>
                </a:solidFill>
                <a:latin typeface="Calibri" panose="020F0502020204030204" pitchFamily="34" charset="0"/>
              </a:defRPr>
            </a:pPr>
            <a:endParaRPr lang="de-DE"/>
          </a:p>
        </c:txPr>
        <c:crossAx val="380955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1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7" y="1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/>
          <a:lstStyle>
            <a:lvl1pPr algn="r">
              <a:defRPr sz="1200"/>
            </a:lvl1pPr>
          </a:lstStyle>
          <a:p>
            <a:fld id="{7674AD0C-9412-42D7-83F2-2A92F1E00B73}" type="datetimeFigureOut">
              <a:rPr lang="da-DK" smtClean="0"/>
              <a:t>21-12-2015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7" y="9371290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7" y="9371290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 anchor="b"/>
          <a:lstStyle>
            <a:lvl1pPr algn="r">
              <a:defRPr sz="1200"/>
            </a:lvl1pPr>
          </a:lstStyle>
          <a:p>
            <a:fld id="{5B7FD5CE-9DA3-4D88-894A-30AD044CDF20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33973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1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7" y="1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/>
          <a:lstStyle>
            <a:lvl1pPr algn="r">
              <a:defRPr sz="1200"/>
            </a:lvl1pPr>
          </a:lstStyle>
          <a:p>
            <a:fld id="{04CAA53E-E84C-44A5-BDDE-33746AB05C3E}" type="datetimeFigureOut">
              <a:rPr lang="da-DK" smtClean="0"/>
              <a:t>21-12-2015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07" tIns="45351" rIns="90707" bIns="45351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</p:spPr>
        <p:txBody>
          <a:bodyPr vert="horz" lIns="90707" tIns="45351" rIns="90707" bIns="4535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7" y="9371290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7" y="9371290"/>
            <a:ext cx="2918830" cy="493316"/>
          </a:xfrm>
          <a:prstGeom prst="rect">
            <a:avLst/>
          </a:prstGeom>
        </p:spPr>
        <p:txBody>
          <a:bodyPr vert="horz" lIns="90707" tIns="45351" rIns="90707" bIns="45351" rtlCol="0" anchor="b"/>
          <a:lstStyle>
            <a:lvl1pPr algn="r">
              <a:defRPr sz="1200"/>
            </a:lvl1pPr>
          </a:lstStyle>
          <a:p>
            <a:fld id="{E9CF39DF-D357-4462-9CF7-0DB22330BD4A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35902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292699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585399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878098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170798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463497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756197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048896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341596" algn="l" defTabSz="58539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9144001" cy="2916936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82442" y="4847207"/>
            <a:ext cx="8580597" cy="7927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 i="0" baseline="0">
                <a:solidFill>
                  <a:srgbClr val="595959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285428" y="5850552"/>
            <a:ext cx="1657350" cy="59372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Logo</a:t>
            </a:r>
            <a:endParaRPr lang="en-GB" dirty="0"/>
          </a:p>
        </p:txBody>
      </p:sp>
      <p:sp>
        <p:nvSpPr>
          <p:cNvPr id="12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82575" y="3502325"/>
            <a:ext cx="8580438" cy="1294083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Report title</a:t>
            </a:r>
          </a:p>
        </p:txBody>
      </p:sp>
      <p:pic>
        <p:nvPicPr>
          <p:cNvPr id="10" name="Picture 9" descr="YouGovTrans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617" y="6079297"/>
            <a:ext cx="1757610" cy="408746"/>
          </a:xfrm>
          <a:prstGeom prst="rect">
            <a:avLst/>
          </a:prstGeom>
        </p:spPr>
      </p:pic>
      <p:pic>
        <p:nvPicPr>
          <p:cNvPr id="11" name="Picture 2" descr="Z:\Clients\X, Y , Z\YouGov\Job Ref 4754 - Template Refinements\Artwork\Designer Artwork - Icons, EPS Illustrator Files\logo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54" b="73020"/>
          <a:stretch/>
        </p:blipFill>
        <p:spPr bwMode="auto">
          <a:xfrm>
            <a:off x="8740775" y="6139689"/>
            <a:ext cx="45719" cy="6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5348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282575" y="1598615"/>
            <a:ext cx="8580438" cy="4301962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 userDrawn="1"/>
        </p:nvSpPr>
        <p:spPr>
          <a:xfrm>
            <a:off x="253289" y="59005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9561" y="1615865"/>
            <a:ext cx="8318998" cy="4072148"/>
          </a:xfrm>
        </p:spPr>
        <p:txBody>
          <a:bodyPr>
            <a:normAutofit/>
          </a:bodyPr>
          <a:lstStyle>
            <a:lvl1pPr marL="276225" indent="-276225">
              <a:buClr>
                <a:srgbClr val="595959"/>
              </a:buClr>
              <a:buFont typeface="+mj-lt"/>
              <a:buAutoNum type="arabicPeriod"/>
              <a:defRPr sz="2400" b="0">
                <a:solidFill>
                  <a:srgbClr val="595959"/>
                </a:solidFill>
              </a:defRPr>
            </a:lvl1pPr>
            <a:lvl2pPr marL="517525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2pPr>
            <a:lvl3pPr marL="7874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3pPr>
            <a:lvl4pPr marL="1042988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4pPr>
            <a:lvl5pPr marL="13081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endParaRPr lang="en-US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9200646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376363"/>
            <a:ext cx="9144000" cy="452913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282574" y="1615865"/>
            <a:ext cx="8580439" cy="4072148"/>
          </a:xfrm>
        </p:spPr>
        <p:txBody>
          <a:bodyPr>
            <a:normAutofit/>
          </a:bodyPr>
          <a:lstStyle>
            <a:lvl1pPr marL="276225" indent="-276225">
              <a:buClr>
                <a:srgbClr val="595959"/>
              </a:buClr>
              <a:buFont typeface="+mj-lt"/>
              <a:buAutoNum type="arabicPeriod"/>
              <a:defRPr sz="2400" b="0">
                <a:solidFill>
                  <a:srgbClr val="595959"/>
                </a:solidFill>
              </a:defRPr>
            </a:lvl1pPr>
            <a:lvl2pPr marL="517525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2pPr>
            <a:lvl3pPr marL="7874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3pPr>
            <a:lvl4pPr marL="1042988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4pPr>
            <a:lvl5pPr marL="13081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endParaRPr lang="en-US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85556923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282574" y="1615865"/>
            <a:ext cx="8580439" cy="4072148"/>
          </a:xfrm>
        </p:spPr>
        <p:txBody>
          <a:bodyPr>
            <a:normAutofit/>
          </a:bodyPr>
          <a:lstStyle>
            <a:lvl1pPr marL="276225" indent="-276225">
              <a:buClr>
                <a:srgbClr val="595959"/>
              </a:buClr>
              <a:buFont typeface="+mj-lt"/>
              <a:buAutoNum type="arabicPeriod"/>
              <a:defRPr sz="2400" b="0">
                <a:solidFill>
                  <a:srgbClr val="595959"/>
                </a:solidFill>
              </a:defRPr>
            </a:lvl1pPr>
            <a:lvl2pPr marL="517525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2pPr>
            <a:lvl3pPr marL="7874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3pPr>
            <a:lvl4pPr marL="1042988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4pPr>
            <a:lvl5pPr marL="1308100" indent="-342900">
              <a:buFont typeface="+mj-lt"/>
              <a:buAutoNum type="arabicPeriod"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3405737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487300"/>
            <a:ext cx="9144000" cy="18834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5" y="3722108"/>
            <a:ext cx="8580438" cy="646692"/>
          </a:xfrm>
        </p:spPr>
        <p:txBody>
          <a:bodyPr tIns="36000" anchor="t" anchorCtr="0">
            <a:normAutofit/>
          </a:bodyPr>
          <a:lstStyle>
            <a:lvl1pPr marL="0" indent="0">
              <a:buNone/>
              <a:defRPr sz="24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282575" y="2487300"/>
            <a:ext cx="8580438" cy="1171308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156783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30"/>
          <a:stretch/>
        </p:blipFill>
        <p:spPr>
          <a:xfrm>
            <a:off x="0" y="3796724"/>
            <a:ext cx="9144000" cy="2103365"/>
          </a:xfrm>
          <a:prstGeom prst="rect">
            <a:avLst/>
          </a:prstGeom>
        </p:spPr>
      </p:pic>
      <p:sp>
        <p:nvSpPr>
          <p:cNvPr id="6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82574" y="3212976"/>
            <a:ext cx="8580439" cy="4001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i="1" baseline="0">
                <a:solidFill>
                  <a:srgbClr val="595959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11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2596551"/>
            <a:ext cx="8580438" cy="616425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Section</a:t>
            </a:r>
          </a:p>
        </p:txBody>
      </p:sp>
    </p:spTree>
    <p:extLst>
      <p:ext uri="{BB962C8B-B14F-4D97-AF65-F5344CB8AC3E}">
        <p14:creationId xmlns:p14="http://schemas.microsoft.com/office/powerpoint/2010/main" val="23339740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82414" y="1725613"/>
            <a:ext cx="8580598" cy="600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i="0" baseline="0">
                <a:solidFill>
                  <a:srgbClr val="595959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82574" y="2373314"/>
            <a:ext cx="8580439" cy="3532186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82575" y="188913"/>
            <a:ext cx="8580438" cy="1474787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Quote or statement</a:t>
            </a:r>
          </a:p>
        </p:txBody>
      </p:sp>
      <p:pic>
        <p:nvPicPr>
          <p:cNvPr id="15" name="Picture 14" descr="YouGovTrans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617" y="6079297"/>
            <a:ext cx="1757610" cy="408746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350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951163" y="0"/>
            <a:ext cx="3241675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100000">
                <a:schemeClr val="tx2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51163" y="3984626"/>
            <a:ext cx="3241676" cy="207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i="0" baseline="0">
                <a:solidFill>
                  <a:schemeClr val="bg1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62351"/>
            <a:ext cx="2951163" cy="6695649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192838" y="162351"/>
            <a:ext cx="2951162" cy="6695649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2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955928" y="162351"/>
            <a:ext cx="3236912" cy="376671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Quote or statement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552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4141694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4093" y="3933826"/>
            <a:ext cx="3241676" cy="207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i="0" baseline="0">
                <a:solidFill>
                  <a:schemeClr val="bg1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389120" y="277804"/>
            <a:ext cx="4754879" cy="30600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366018" y="3466213"/>
            <a:ext cx="4776395" cy="30600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80146" y="196855"/>
            <a:ext cx="3236912" cy="376671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Quote or statement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7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r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50000"/>
                </a:schemeClr>
              </a:gs>
              <a:gs pos="50000">
                <a:schemeClr val="tx2">
                  <a:lumMod val="75000"/>
                </a:schemeClr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82443" y="3070642"/>
            <a:ext cx="8580597" cy="792783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 algn="l">
              <a:spcBef>
                <a:spcPts val="0"/>
              </a:spcBef>
              <a:buNone/>
              <a:defRPr sz="2400" i="1" baseline="0">
                <a:solidFill>
                  <a:schemeClr val="bg1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82575" y="196855"/>
            <a:ext cx="8580438" cy="2822390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Quote or Question</a:t>
            </a:r>
          </a:p>
        </p:txBody>
      </p:sp>
    </p:spTree>
    <p:extLst>
      <p:ext uri="{BB962C8B-B14F-4D97-AF65-F5344CB8AC3E}">
        <p14:creationId xmlns:p14="http://schemas.microsoft.com/office/powerpoint/2010/main" val="20292598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82442" y="2024063"/>
            <a:ext cx="8580569" cy="6834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i="0" baseline="0">
                <a:solidFill>
                  <a:srgbClr val="595959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 userDrawn="1"/>
        </p:nvSpPr>
        <p:spPr>
          <a:xfrm>
            <a:off x="405689" y="61545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Section</a:t>
            </a:r>
          </a:p>
        </p:txBody>
      </p:sp>
      <p:pic>
        <p:nvPicPr>
          <p:cNvPr id="12" name="Picture 11" descr="YouGovTrans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617" y="6079297"/>
            <a:ext cx="1757610" cy="40874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1916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376363"/>
            <a:ext cx="9144000" cy="4529137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82445" y="1700213"/>
            <a:ext cx="8580568" cy="6834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i="0" baseline="0">
                <a:solidFill>
                  <a:srgbClr val="595959"/>
                </a:solidFill>
              </a:defRPr>
            </a:lvl1pPr>
            <a:lvl2pPr marL="492017" indent="0">
              <a:buNone/>
              <a:defRPr/>
            </a:lvl2pPr>
            <a:lvl3pPr marL="984033" indent="0">
              <a:buNone/>
              <a:defRPr/>
            </a:lvl3pPr>
            <a:lvl4pPr marL="1476050" indent="0">
              <a:buNone/>
              <a:defRPr/>
            </a:lvl4pPr>
            <a:lvl5pPr marL="1968068" indent="0">
              <a:buNone/>
              <a:defRPr/>
            </a:lvl5pPr>
          </a:lstStyle>
          <a:p>
            <a:pPr lvl="0"/>
            <a:r>
              <a:rPr lang="en-GB" noProof="0" dirty="0" smtClean="0"/>
              <a:t>Further information</a:t>
            </a:r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Section</a:t>
            </a:r>
          </a:p>
        </p:txBody>
      </p:sp>
      <p:pic>
        <p:nvPicPr>
          <p:cNvPr id="15" name="Picture 14" descr="YouGovTrans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617" y="6079297"/>
            <a:ext cx="1757610" cy="408746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2749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282575" y="1376364"/>
            <a:ext cx="8580438" cy="4616449"/>
          </a:xfrm>
        </p:spPr>
        <p:txBody>
          <a:bodyPr>
            <a:normAutofit/>
          </a:bodyPr>
          <a:lstStyle>
            <a:lvl1pPr>
              <a:defRPr sz="3200">
                <a:solidFill>
                  <a:srgbClr val="595959"/>
                </a:solidFill>
              </a:defRPr>
            </a:lvl1pPr>
            <a:lvl2pPr>
              <a:defRPr sz="2800">
                <a:solidFill>
                  <a:srgbClr val="595959"/>
                </a:solidFill>
              </a:defRPr>
            </a:lvl2pPr>
            <a:lvl3pPr>
              <a:defRPr sz="2400">
                <a:solidFill>
                  <a:srgbClr val="595959"/>
                </a:solidFill>
              </a:defRPr>
            </a:lvl3pPr>
            <a:lvl4pPr>
              <a:defRPr sz="2400">
                <a:solidFill>
                  <a:srgbClr val="595959"/>
                </a:solidFill>
              </a:defRPr>
            </a:lvl4pPr>
            <a:lvl5pPr>
              <a:defRPr sz="24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253289" y="6002176"/>
            <a:ext cx="8609724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62232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6192838" y="2744303"/>
            <a:ext cx="2664170" cy="68848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192838" y="3936385"/>
            <a:ext cx="2664170" cy="68848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6192838" y="5128467"/>
            <a:ext cx="2664170" cy="68848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6192838" y="1552221"/>
            <a:ext cx="2664170" cy="68848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643438" y="1376363"/>
            <a:ext cx="1620202" cy="1040204"/>
            <a:chOff x="0" y="2162"/>
            <a:chExt cx="1620202" cy="1040204"/>
          </a:xfrm>
        </p:grpSpPr>
        <p:sp>
          <p:nvSpPr>
            <p:cNvPr id="6" name="Rounded Rectangle 5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GB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4643438" y="2568445"/>
            <a:ext cx="1620202" cy="1040204"/>
            <a:chOff x="0" y="2162"/>
            <a:chExt cx="1620202" cy="1040204"/>
          </a:xfrm>
        </p:grpSpPr>
        <p:sp>
          <p:nvSpPr>
            <p:cNvPr id="9" name="Rounded Rectangle 8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4643438" y="3760527"/>
            <a:ext cx="1620202" cy="1040204"/>
            <a:chOff x="0" y="2162"/>
            <a:chExt cx="1620202" cy="1040204"/>
          </a:xfrm>
        </p:grpSpPr>
        <p:sp>
          <p:nvSpPr>
            <p:cNvPr id="12" name="Rounded Rectangle 11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4643438" y="4952609"/>
            <a:ext cx="1620202" cy="1040204"/>
            <a:chOff x="0" y="2162"/>
            <a:chExt cx="1620202" cy="1040204"/>
          </a:xfrm>
        </p:grpSpPr>
        <p:sp>
          <p:nvSpPr>
            <p:cNvPr id="15" name="Rounded Rectangle 14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282575" y="1376363"/>
            <a:ext cx="4217987" cy="460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3"/>
          </p:nvPr>
        </p:nvSpPr>
        <p:spPr>
          <a:xfrm>
            <a:off x="6293225" y="1549400"/>
            <a:ext cx="2569788" cy="6889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14"/>
          </p:nvPr>
        </p:nvSpPr>
        <p:spPr>
          <a:xfrm>
            <a:off x="6293224" y="2732741"/>
            <a:ext cx="2569789" cy="6889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3"/>
          <p:cNvSpPr>
            <a:spLocks noGrp="1"/>
          </p:cNvSpPr>
          <p:nvPr>
            <p:ph type="body" sz="quarter" idx="15"/>
          </p:nvPr>
        </p:nvSpPr>
        <p:spPr>
          <a:xfrm>
            <a:off x="6293225" y="3947234"/>
            <a:ext cx="2569788" cy="6889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6"/>
          </p:nvPr>
        </p:nvSpPr>
        <p:spPr>
          <a:xfrm>
            <a:off x="6293224" y="5119817"/>
            <a:ext cx="2569789" cy="68897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793467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/>
          <p:cNvSpPr>
            <a:spLocks noGrp="1"/>
          </p:cNvSpPr>
          <p:nvPr>
            <p:ph type="body" sz="quarter" idx="13"/>
          </p:nvPr>
        </p:nvSpPr>
        <p:spPr>
          <a:xfrm>
            <a:off x="282576" y="1549400"/>
            <a:ext cx="2510548" cy="688975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14"/>
          </p:nvPr>
        </p:nvSpPr>
        <p:spPr>
          <a:xfrm>
            <a:off x="281612" y="2732741"/>
            <a:ext cx="2511511" cy="688975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 Placeholder 23"/>
          <p:cNvSpPr>
            <a:spLocks noGrp="1"/>
          </p:cNvSpPr>
          <p:nvPr>
            <p:ph type="body" sz="quarter" idx="15"/>
          </p:nvPr>
        </p:nvSpPr>
        <p:spPr>
          <a:xfrm>
            <a:off x="281256" y="3947234"/>
            <a:ext cx="2511867" cy="688975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6"/>
          </p:nvPr>
        </p:nvSpPr>
        <p:spPr>
          <a:xfrm>
            <a:off x="282576" y="5119817"/>
            <a:ext cx="2510548" cy="688975"/>
          </a:xfrm>
          <a:solidFill>
            <a:schemeClr val="bg2">
              <a:lumMod val="60000"/>
              <a:lumOff val="4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4533901" y="1376363"/>
            <a:ext cx="4329112" cy="460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8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2793123" y="1376363"/>
            <a:ext cx="1620202" cy="1040204"/>
            <a:chOff x="0" y="2162"/>
            <a:chExt cx="1620202" cy="1040204"/>
          </a:xfrm>
        </p:grpSpPr>
        <p:sp>
          <p:nvSpPr>
            <p:cNvPr id="6" name="Rounded Rectangle 5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Group 7"/>
          <p:cNvGrpSpPr/>
          <p:nvPr userDrawn="1"/>
        </p:nvGrpSpPr>
        <p:grpSpPr>
          <a:xfrm>
            <a:off x="2793123" y="2568445"/>
            <a:ext cx="1620202" cy="1040204"/>
            <a:chOff x="0" y="2162"/>
            <a:chExt cx="1620202" cy="1040204"/>
          </a:xfrm>
        </p:grpSpPr>
        <p:sp>
          <p:nvSpPr>
            <p:cNvPr id="9" name="Rounded Rectangle 8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2793123" y="3760527"/>
            <a:ext cx="1620202" cy="1040204"/>
            <a:chOff x="0" y="2162"/>
            <a:chExt cx="1620202" cy="1040204"/>
          </a:xfrm>
        </p:grpSpPr>
        <p:sp>
          <p:nvSpPr>
            <p:cNvPr id="12" name="Rounded Rectangle 11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2793123" y="4952609"/>
            <a:ext cx="1620202" cy="1040204"/>
            <a:chOff x="0" y="2162"/>
            <a:chExt cx="1620202" cy="1040204"/>
          </a:xfrm>
        </p:grpSpPr>
        <p:sp>
          <p:nvSpPr>
            <p:cNvPr id="15" name="Rounded Rectangle 14"/>
            <p:cNvSpPr/>
            <p:nvPr userDrawn="1"/>
          </p:nvSpPr>
          <p:spPr>
            <a:xfrm>
              <a:off x="0" y="2162"/>
              <a:ext cx="1620202" cy="1040204"/>
            </a:xfrm>
            <a:prstGeom prst="rect">
              <a:avLst/>
            </a:prstGeom>
            <a:gradFill flip="none" rotWithShape="1">
              <a:gsLst>
                <a:gs pos="100000">
                  <a:schemeClr val="tx2">
                    <a:lumMod val="50000"/>
                  </a:schemeClr>
                </a:gs>
                <a:gs pos="50000">
                  <a:schemeClr val="tx2">
                    <a:lumMod val="75000"/>
                  </a:schemeClr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 userDrawn="1"/>
          </p:nvSpPr>
          <p:spPr>
            <a:xfrm>
              <a:off x="50779" y="52941"/>
              <a:ext cx="1518644" cy="93864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kern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23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699570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-1587" y="162352"/>
            <a:ext cx="9144000" cy="6695648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0988" y="5280025"/>
            <a:ext cx="8580438" cy="738188"/>
          </a:xfrm>
        </p:spPr>
        <p:txBody>
          <a:bodyPr tIns="36000" anchor="t" anchorCtr="0">
            <a:normAutofit/>
          </a:bodyPr>
          <a:lstStyle>
            <a:lvl1pPr marL="0" indent="0">
              <a:buNone/>
              <a:defRPr sz="28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0194" y="3921918"/>
            <a:ext cx="8580438" cy="1307305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35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162352"/>
            <a:ext cx="9144000" cy="6695648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4" y="3407429"/>
            <a:ext cx="8580439" cy="792062"/>
          </a:xfrm>
        </p:spPr>
        <p:txBody>
          <a:bodyPr tIns="36000" anchor="t" anchorCtr="0">
            <a:normAutofit/>
          </a:bodyPr>
          <a:lstStyle>
            <a:lvl1pPr marL="0" indent="0">
              <a:buNone/>
              <a:defRPr sz="28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0194" y="2023924"/>
            <a:ext cx="8580438" cy="1307305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64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162352"/>
            <a:ext cx="9144000" cy="3771474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5" y="5356226"/>
            <a:ext cx="8580438" cy="636587"/>
          </a:xfrm>
        </p:spPr>
        <p:txBody>
          <a:bodyPr tIns="36000" anchor="t" anchorCtr="0">
            <a:normAutofit/>
          </a:bodyPr>
          <a:lstStyle>
            <a:lvl1pPr marL="0" indent="0" algn="l">
              <a:buNone/>
              <a:defRPr sz="28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280194" y="3921920"/>
            <a:ext cx="8580438" cy="1307305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9110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282575" y="1682214"/>
            <a:ext cx="8580438" cy="413286"/>
          </a:xfrm>
        </p:spPr>
        <p:txBody>
          <a:bodyPr anchor="t">
            <a:normAutofit/>
          </a:bodyPr>
          <a:lstStyle>
            <a:lvl1pPr marL="0" indent="0">
              <a:buNone/>
              <a:defRPr sz="2000" i="1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Question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5" y="1065905"/>
            <a:ext cx="8580438" cy="533100"/>
          </a:xfrm>
        </p:spPr>
        <p:txBody>
          <a:bodyPr tIns="3600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3"/>
          </p:nvPr>
        </p:nvSpPr>
        <p:spPr>
          <a:xfrm>
            <a:off x="282575" y="2149958"/>
            <a:ext cx="8580438" cy="3476141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>
          <a:xfrm>
            <a:off x="391230" y="6002176"/>
            <a:ext cx="8472396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426" y="5699126"/>
            <a:ext cx="8571212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8199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5" y="1051263"/>
            <a:ext cx="8580438" cy="523537"/>
          </a:xfrm>
        </p:spPr>
        <p:txBody>
          <a:bodyPr tIns="3600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3"/>
          </p:nvPr>
        </p:nvSpPr>
        <p:spPr>
          <a:xfrm>
            <a:off x="4574462" y="1624013"/>
            <a:ext cx="4288551" cy="4000500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rgbClr val="595959"/>
                </a:solidFill>
              </a:defRPr>
            </a:lvl2pPr>
            <a:lvl3pPr>
              <a:defRPr>
                <a:solidFill>
                  <a:srgbClr val="595959"/>
                </a:solidFill>
              </a:defRPr>
            </a:lvl3pPr>
            <a:lvl4pPr>
              <a:defRPr>
                <a:solidFill>
                  <a:srgbClr val="595959"/>
                </a:solidFill>
              </a:defRPr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282575" y="1624013"/>
            <a:ext cx="4074331" cy="400050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1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5" y="5700713"/>
            <a:ext cx="8571063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56388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 text Subtitle Question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282575" y="1592266"/>
            <a:ext cx="6412300" cy="323850"/>
          </a:xfrm>
        </p:spPr>
        <p:txBody>
          <a:bodyPr anchor="t">
            <a:normAutofit/>
          </a:bodyPr>
          <a:lstStyle>
            <a:lvl1pPr marL="0" indent="0">
              <a:buNone/>
              <a:defRPr sz="2000" i="1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Question 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82575" y="1073673"/>
            <a:ext cx="8580438" cy="437627"/>
          </a:xfrm>
        </p:spPr>
        <p:txBody>
          <a:bodyPr tIns="3600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3"/>
          </p:nvPr>
        </p:nvSpPr>
        <p:spPr>
          <a:xfrm>
            <a:off x="282575" y="1989734"/>
            <a:ext cx="6412300" cy="3634779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rgbClr val="595959"/>
                </a:solidFill>
              </a:defRPr>
            </a:lvl2pPr>
            <a:lvl3pPr>
              <a:defRPr>
                <a:solidFill>
                  <a:srgbClr val="595959"/>
                </a:solidFill>
              </a:defRPr>
            </a:lvl3pPr>
            <a:lvl4pPr>
              <a:defRPr>
                <a:solidFill>
                  <a:srgbClr val="595959"/>
                </a:solidFill>
              </a:defRPr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6767512" y="1590846"/>
            <a:ext cx="2376488" cy="4033667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6" y="5700713"/>
            <a:ext cx="8580438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71088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hart - Com box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1176153"/>
            <a:ext cx="8580438" cy="36752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82450" y="4927390"/>
            <a:ext cx="8572775" cy="69871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426" y="5700713"/>
            <a:ext cx="8571212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5498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 chart - Com box bottom_subtitle_question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2181395"/>
            <a:ext cx="8580560" cy="26573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82575" y="4902016"/>
            <a:ext cx="8580560" cy="72249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74875" y="1785229"/>
            <a:ext cx="8588137" cy="323850"/>
          </a:xfrm>
        </p:spPr>
        <p:txBody>
          <a:bodyPr anchor="t">
            <a:normAutofit/>
          </a:bodyPr>
          <a:lstStyle>
            <a:lvl1pPr marL="0" indent="0">
              <a:buNone/>
              <a:defRPr sz="2000" i="1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Question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281076" y="1063239"/>
            <a:ext cx="8582035" cy="64800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425" y="5700713"/>
            <a:ext cx="8571333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98976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chart - Com box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1611314"/>
            <a:ext cx="8580438" cy="32273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9" name="Content Placeholder 11"/>
          <p:cNvSpPr>
            <a:spLocks noGrp="1"/>
          </p:cNvSpPr>
          <p:nvPr>
            <p:ph sz="quarter" idx="18" hasCustomPrompt="1"/>
          </p:nvPr>
        </p:nvSpPr>
        <p:spPr>
          <a:xfrm>
            <a:off x="282575" y="1071733"/>
            <a:ext cx="8580438" cy="47766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spcBef>
                <a:spcPts val="0"/>
              </a:spcBef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82575" y="4914716"/>
            <a:ext cx="8580438" cy="70979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lnSpc>
                <a:spcPct val="100000"/>
              </a:lnSpc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2" name="Content Placeholder 2"/>
          <p:cNvSpPr txBox="1">
            <a:spLocks/>
          </p:cNvSpPr>
          <p:nvPr userDrawn="1"/>
        </p:nvSpPr>
        <p:spPr>
          <a:xfrm>
            <a:off x="391230" y="6002176"/>
            <a:ext cx="8472396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3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426" y="5700713"/>
            <a:ext cx="8571212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439679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op RH imag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1"/>
          <p:cNvSpPr>
            <a:spLocks noGrp="1"/>
          </p:cNvSpPr>
          <p:nvPr>
            <p:ph sz="quarter" idx="18" hasCustomPrompt="1"/>
          </p:nvPr>
        </p:nvSpPr>
        <p:spPr>
          <a:xfrm>
            <a:off x="282575" y="1086528"/>
            <a:ext cx="8580438" cy="588285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spcBef>
                <a:spcPts val="0"/>
              </a:spcBef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767513" y="1790700"/>
            <a:ext cx="2376487" cy="38338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20"/>
          </p:nvPr>
        </p:nvSpPr>
        <p:spPr>
          <a:xfrm>
            <a:off x="282574" y="1790700"/>
            <a:ext cx="6412301" cy="3833813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GB"/>
          </a:p>
        </p:txBody>
      </p:sp>
      <p:sp>
        <p:nvSpPr>
          <p:cNvPr id="11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6" y="5700713"/>
            <a:ext cx="8580438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30215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subtitle_question text_Chart left - Com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4" y="2151529"/>
            <a:ext cx="6007165" cy="273797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8" hasCustomPrompt="1"/>
          </p:nvPr>
        </p:nvSpPr>
        <p:spPr>
          <a:xfrm>
            <a:off x="6815138" y="2151529"/>
            <a:ext cx="2047875" cy="2737971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279606" y="1775519"/>
            <a:ext cx="8583359" cy="323850"/>
          </a:xfrm>
        </p:spPr>
        <p:txBody>
          <a:bodyPr anchor="t">
            <a:normAutofit/>
          </a:bodyPr>
          <a:lstStyle>
            <a:lvl1pPr marL="0" indent="0">
              <a:buNone/>
              <a:defRPr sz="2000" i="1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Question Text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282575" y="1037839"/>
            <a:ext cx="8580437" cy="683890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400" b="0" baseline="0">
                <a:solidFill>
                  <a:srgbClr val="595959"/>
                </a:solidFill>
              </a:defRPr>
            </a:lvl1pPr>
          </a:lstStyle>
          <a:p>
            <a:pPr lvl="0"/>
            <a:r>
              <a:rPr lang="en-US" dirty="0" smtClean="0"/>
              <a:t>Insert Subtitle Text Here</a:t>
            </a:r>
          </a:p>
        </p:txBody>
      </p:sp>
      <p:sp>
        <p:nvSpPr>
          <p:cNvPr id="9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82575" y="4945941"/>
            <a:ext cx="8580438" cy="6840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1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426" y="5700713"/>
            <a:ext cx="8571212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792500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Chart right w com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0" y="1198563"/>
            <a:ext cx="4291014" cy="3538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82575" y="1198564"/>
            <a:ext cx="4216300" cy="4425950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4572000" y="4835525"/>
            <a:ext cx="4291014" cy="792163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1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4" y="5713413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82361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Two Chart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572000" y="1135063"/>
            <a:ext cx="4291014" cy="18621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9"/>
          </p:nvPr>
        </p:nvSpPr>
        <p:spPr>
          <a:xfrm>
            <a:off x="4572000" y="3088093"/>
            <a:ext cx="4291014" cy="17379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82575" y="1135063"/>
            <a:ext cx="4216300" cy="369093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282575" y="4873625"/>
            <a:ext cx="8580438" cy="7560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2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4" y="5700713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27016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1084264"/>
            <a:ext cx="4216300" cy="370363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4572001" y="1084263"/>
            <a:ext cx="4291012" cy="4540250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282574" y="4838700"/>
            <a:ext cx="4205637" cy="78898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0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6" y="5700713"/>
            <a:ext cx="8580438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2756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eft -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1084264"/>
            <a:ext cx="4225925" cy="21158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9"/>
          </p:nvPr>
        </p:nvSpPr>
        <p:spPr>
          <a:xfrm>
            <a:off x="4571999" y="1084264"/>
            <a:ext cx="4291015" cy="21161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 dirty="0"/>
          </a:p>
        </p:txBody>
      </p:sp>
      <p:sp>
        <p:nvSpPr>
          <p:cNvPr id="18" name="Content Placeholder 11"/>
          <p:cNvSpPr>
            <a:spLocks noGrp="1"/>
          </p:cNvSpPr>
          <p:nvPr>
            <p:ph sz="quarter" idx="18" hasCustomPrompt="1"/>
          </p:nvPr>
        </p:nvSpPr>
        <p:spPr>
          <a:xfrm>
            <a:off x="282575" y="3266119"/>
            <a:ext cx="4225925" cy="1547181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spcBef>
                <a:spcPts val="0"/>
              </a:spcBef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20" name="Content Placeholder 11"/>
          <p:cNvSpPr>
            <a:spLocks noGrp="1"/>
          </p:cNvSpPr>
          <p:nvPr>
            <p:ph sz="quarter" idx="24" hasCustomPrompt="1"/>
          </p:nvPr>
        </p:nvSpPr>
        <p:spPr>
          <a:xfrm>
            <a:off x="4571999" y="3266119"/>
            <a:ext cx="4291015" cy="1547181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numCol="1" spcCol="180000" rtlCol="0">
            <a:normAutofit/>
          </a:bodyPr>
          <a:lstStyle>
            <a:lvl1pPr>
              <a:spcBef>
                <a:spcPts val="0"/>
              </a:spcBef>
              <a:defRPr lang="en-GB" sz="2400" noProof="0" dirty="0" smtClean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5" hasCustomPrompt="1"/>
          </p:nvPr>
        </p:nvSpPr>
        <p:spPr>
          <a:xfrm>
            <a:off x="4571999" y="4860924"/>
            <a:ext cx="4291014" cy="76358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274184" y="4860924"/>
            <a:ext cx="4225924" cy="76358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6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7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5" y="5726113"/>
            <a:ext cx="8580437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02134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hart left - Ch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282575" y="1096963"/>
            <a:ext cx="4252300" cy="37036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10" name="Chart Placeholder 7"/>
          <p:cNvSpPr>
            <a:spLocks noGrp="1"/>
          </p:cNvSpPr>
          <p:nvPr>
            <p:ph type="chart" sz="quarter" idx="19"/>
          </p:nvPr>
        </p:nvSpPr>
        <p:spPr>
          <a:xfrm>
            <a:off x="4610099" y="1096963"/>
            <a:ext cx="4252914" cy="37036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chart</a:t>
            </a:r>
            <a:endParaRPr lang="en-GB" noProof="0"/>
          </a:p>
        </p:txBody>
      </p:sp>
      <p:sp>
        <p:nvSpPr>
          <p:cNvPr id="7" name="Content Placeholder 11"/>
          <p:cNvSpPr>
            <a:spLocks noGrp="1"/>
          </p:cNvSpPr>
          <p:nvPr>
            <p:ph sz="quarter" idx="25" hasCustomPrompt="1"/>
          </p:nvPr>
        </p:nvSpPr>
        <p:spPr>
          <a:xfrm>
            <a:off x="4610099" y="4860926"/>
            <a:ext cx="4252914" cy="76358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11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282574" y="4860926"/>
            <a:ext cx="4256609" cy="76358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rgbClr val="595959"/>
                </a:solidFill>
                <a:effectLst/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4" y="5700713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0444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282575" y="1376364"/>
            <a:ext cx="4145409" cy="4645024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26"/>
          </p:nvPr>
        </p:nvSpPr>
        <p:spPr>
          <a:xfrm>
            <a:off x="4572001" y="1376363"/>
            <a:ext cx="4291012" cy="464502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85083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7"/>
          </p:nvPr>
        </p:nvSpPr>
        <p:spPr>
          <a:xfrm>
            <a:off x="282575" y="1109663"/>
            <a:ext cx="8580438" cy="4514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253289" y="6002176"/>
            <a:ext cx="8609724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6" y="5700713"/>
            <a:ext cx="8580438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92287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table - Com box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8"/>
          </p:nvPr>
        </p:nvSpPr>
        <p:spPr>
          <a:xfrm>
            <a:off x="282575" y="1096963"/>
            <a:ext cx="8580438" cy="36909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282576" y="4860926"/>
            <a:ext cx="8580438" cy="76358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4" y="5700713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87807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left - Com bo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sz="quarter" idx="18"/>
          </p:nvPr>
        </p:nvSpPr>
        <p:spPr>
          <a:xfrm>
            <a:off x="282575" y="1223963"/>
            <a:ext cx="6484300" cy="44005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6840885" y="1223964"/>
            <a:ext cx="2022128" cy="440054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spcBef>
                <a:spcPts val="0"/>
              </a:spcBef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5" y="5699126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09572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 box left - Tab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ble Placeholder 5"/>
          <p:cNvSpPr>
            <a:spLocks noGrp="1"/>
          </p:cNvSpPr>
          <p:nvPr>
            <p:ph type="tbl" sz="quarter" idx="18"/>
          </p:nvPr>
        </p:nvSpPr>
        <p:spPr>
          <a:xfrm>
            <a:off x="2303463" y="1109664"/>
            <a:ext cx="6559550" cy="4514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282574" y="1096964"/>
            <a:ext cx="1948301" cy="451485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>
              <a:spcBef>
                <a:spcPts val="0"/>
              </a:spcBef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6" y="5700713"/>
            <a:ext cx="8580438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47182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282575" y="1300164"/>
            <a:ext cx="8580438" cy="47180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7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48840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picture with com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282575" y="1109663"/>
            <a:ext cx="8580438" cy="36909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282575" y="4876800"/>
            <a:ext cx="8580438" cy="750888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numCol="1" spcCol="180000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rgbClr val="59595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GB" noProof="0" dirty="0" smtClean="0"/>
              <a:t>Text</a:t>
            </a:r>
          </a:p>
        </p:txBody>
      </p:sp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9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282574" y="5700713"/>
            <a:ext cx="8580439" cy="319087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595959"/>
                </a:solidFill>
              </a:defRPr>
            </a:lvl1pPr>
          </a:lstStyle>
          <a:p>
            <a:pPr lvl="0"/>
            <a:r>
              <a:rPr lang="en-GB" dirty="0" smtClean="0"/>
              <a:t>Click to add text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816569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-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572000" y="1376363"/>
            <a:ext cx="4291013" cy="46450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282575" y="1376363"/>
            <a:ext cx="4216300" cy="464502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595959"/>
                </a:solidFill>
              </a:defRPr>
            </a:lvl1pPr>
            <a:lvl2pPr>
              <a:defRPr sz="2400">
                <a:solidFill>
                  <a:srgbClr val="595959"/>
                </a:solidFill>
              </a:defRPr>
            </a:lvl2pPr>
            <a:lvl3pPr>
              <a:defRPr sz="2000">
                <a:solidFill>
                  <a:srgbClr val="595959"/>
                </a:solidFill>
              </a:defRPr>
            </a:lvl3pPr>
            <a:lvl4pPr>
              <a:defRPr sz="2000">
                <a:solidFill>
                  <a:srgbClr val="595959"/>
                </a:solidFill>
              </a:defRPr>
            </a:lvl4pPr>
            <a:lvl5pPr>
              <a:defRPr sz="2000">
                <a:solidFill>
                  <a:srgbClr val="595959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94922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282575" y="1312863"/>
            <a:ext cx="8580438" cy="4705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7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1746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 userDrawn="1"/>
        </p:nvSpPr>
        <p:spPr>
          <a:xfrm>
            <a:off x="253289" y="60021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282575" y="310551"/>
            <a:ext cx="8580438" cy="690492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GB" dirty="0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2735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8"/>
          <p:cNvSpPr>
            <a:spLocks noGrp="1"/>
          </p:cNvSpPr>
          <p:nvPr>
            <p:ph type="title"/>
          </p:nvPr>
        </p:nvSpPr>
        <p:spPr>
          <a:xfrm>
            <a:off x="282575" y="188913"/>
            <a:ext cx="8580438" cy="801687"/>
          </a:xfrm>
          <a:prstGeom prst="rect">
            <a:avLst/>
          </a:prstGeom>
        </p:spPr>
        <p:txBody>
          <a:bodyPr vert="horz" lIns="90000" tIns="45720" rIns="91440" bIns="45720" rtlCol="0" anchor="b" anchorCtr="0"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82575" y="1376364"/>
            <a:ext cx="8580438" cy="4616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>
          <a:xfrm>
            <a:off x="253289" y="6065676"/>
            <a:ext cx="8746710" cy="324000"/>
          </a:xfrm>
          <a:prstGeom prst="rect">
            <a:avLst/>
          </a:prstGeom>
        </p:spPr>
        <p:txBody>
          <a:bodyPr lIns="0" tIns="36000" rIns="0" bIns="36000" anchor="b" anchorCtr="0">
            <a:noAutofit/>
          </a:bodyPr>
          <a:lstStyle>
            <a:lvl1pPr marL="2857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2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95000"/>
              <a:buFont typeface="Arial" pitchFamily="34" charset="0"/>
              <a:buChar char="•"/>
              <a:defRPr sz="1100" b="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105000"/>
              <a:buFont typeface="Arial" pitchFamily="34" charset="0"/>
              <a:buChar char="•"/>
              <a:tabLst/>
              <a:defRPr sz="1050" b="0" i="1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de-DE" sz="1000" i="1" u="sng" dirty="0">
              <a:latin typeface="Calibri" panose="020F0502020204030204" pitchFamily="34" charset="0"/>
            </a:endParaRPr>
          </a:p>
        </p:txBody>
      </p:sp>
      <p:pic>
        <p:nvPicPr>
          <p:cNvPr id="10" name="Picture 9" descr="YouGovTrans.png"/>
          <p:cNvPicPr>
            <a:picLocks noChangeAspect="1"/>
          </p:cNvPicPr>
          <p:nvPr userDrawn="1"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617" y="6079297"/>
            <a:ext cx="1757610" cy="40874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0"/>
            <a:ext cx="9144000" cy="1623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 err="1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58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48" r:id="rId2"/>
    <p:sldLayoutId id="2147483750" r:id="rId3"/>
    <p:sldLayoutId id="2147483751" r:id="rId4"/>
    <p:sldLayoutId id="2147483749" r:id="rId5"/>
    <p:sldLayoutId id="2147483756" r:id="rId6"/>
    <p:sldLayoutId id="2147483744" r:id="rId7"/>
    <p:sldLayoutId id="2147483745" r:id="rId8"/>
    <p:sldLayoutId id="2147483755" r:id="rId9"/>
    <p:sldLayoutId id="2147483735" r:id="rId10"/>
    <p:sldLayoutId id="2147483736" r:id="rId11"/>
    <p:sldLayoutId id="2147483752" r:id="rId12"/>
    <p:sldLayoutId id="2147483706" r:id="rId13"/>
    <p:sldLayoutId id="2147483753" r:id="rId14"/>
    <p:sldLayoutId id="2147483754" r:id="rId15"/>
    <p:sldLayoutId id="2147483742" r:id="rId16"/>
    <p:sldLayoutId id="2147483747" r:id="rId17"/>
    <p:sldLayoutId id="2147483746" r:id="rId18"/>
    <p:sldLayoutId id="2147483707" r:id="rId19"/>
    <p:sldLayoutId id="2147483739" r:id="rId20"/>
    <p:sldLayoutId id="2147483740" r:id="rId21"/>
    <p:sldLayoutId id="2147483712" r:id="rId22"/>
    <p:sldLayoutId id="2147483713" r:id="rId23"/>
    <p:sldLayoutId id="2147483714" r:id="rId24"/>
    <p:sldLayoutId id="2147483715" r:id="rId25"/>
    <p:sldLayoutId id="2147483717" r:id="rId26"/>
    <p:sldLayoutId id="2147483719" r:id="rId27"/>
    <p:sldLayoutId id="2147483720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1" r:id="rId37"/>
    <p:sldLayoutId id="2147483732" r:id="rId38"/>
    <p:sldLayoutId id="2147483733" r:id="rId39"/>
    <p:sldLayoutId id="2147483734" r:id="rId40"/>
    <p:sldLayoutId id="2147483757" r:id="rId41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defTabSz="984033" rtl="0" eaLnBrk="1" latinLnBrk="0" hangingPunct="1">
        <a:spcBef>
          <a:spcPct val="0"/>
        </a:spcBef>
        <a:buNone/>
        <a:defRPr sz="3600" b="0" kern="1200">
          <a:solidFill>
            <a:srgbClr val="000000"/>
          </a:solidFill>
          <a:latin typeface="Calibri" panose="020F0502020204030204" pitchFamily="34" charset="0"/>
          <a:ea typeface="+mj-ea"/>
          <a:cs typeface="Arial" pitchFamily="34" charset="0"/>
        </a:defRPr>
      </a:lvl1pPr>
    </p:titleStyle>
    <p:bodyStyle>
      <a:lvl1pPr marL="285750" indent="-285750" algn="l" defTabSz="98403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Wingdings" pitchFamily="2" charset="2"/>
        <a:buChar char="§"/>
        <a:defRPr sz="2000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1pPr>
      <a:lvl2pPr marL="444500" indent="-269875" algn="l" defTabSz="98403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95000"/>
        <a:buFont typeface="Wingdings" pitchFamily="2" charset="2"/>
        <a:buChar char="§"/>
        <a:defRPr sz="1800" b="0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2pPr>
      <a:lvl3pPr marL="714375" indent="-269875" algn="l" defTabSz="98403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05000"/>
        <a:buFont typeface="Wingdings" pitchFamily="2" charset="2"/>
        <a:buChar char="§"/>
        <a:defRPr sz="1600" b="0" i="1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3pPr>
      <a:lvl4pPr marL="985838" indent="-285750" algn="l" defTabSz="98403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05000"/>
        <a:buFont typeface="Wingdings" pitchFamily="2" charset="2"/>
        <a:buChar char="§"/>
        <a:defRPr sz="1600" b="0" i="1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4pPr>
      <a:lvl5pPr marL="1250950" indent="-285750" algn="l" defTabSz="984033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05000"/>
        <a:buFont typeface="Wingdings" pitchFamily="2" charset="2"/>
        <a:buChar char="§"/>
        <a:tabLst/>
        <a:defRPr sz="1600" b="0" i="1" kern="1200">
          <a:solidFill>
            <a:schemeClr val="tx1"/>
          </a:solidFill>
          <a:latin typeface="Calibri" panose="020F0502020204030204" pitchFamily="34" charset="0"/>
          <a:ea typeface="+mn-ea"/>
          <a:cs typeface="Arial" pitchFamily="34" charset="0"/>
        </a:defRPr>
      </a:lvl5pPr>
      <a:lvl6pPr marL="2706093" indent="-246008" algn="l" defTabSz="98403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198110" indent="-246008" algn="l" defTabSz="98403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690127" indent="-246008" algn="l" defTabSz="98403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82144" indent="-246008" algn="l" defTabSz="98403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2017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4033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76050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8068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0085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52102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44119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36135" algn="l" defTabSz="98403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chart" Target="../charts/chart1.xml"/><Relationship Id="rId5" Type="http://schemas.openxmlformats.org/officeDocument/2006/relationships/slideLayout" Target="../slideLayouts/slideLayout41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chart" Target="../charts/chart2.xml"/><Relationship Id="rId5" Type="http://schemas.openxmlformats.org/officeDocument/2006/relationships/slideLayout" Target="../slideLayouts/slideLayout41.xml"/><Relationship Id="rId4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chart" Target="../charts/chart3.xml"/><Relationship Id="rId5" Type="http://schemas.openxmlformats.org/officeDocument/2006/relationships/slideLayout" Target="../slideLayouts/slideLayout41.xml"/><Relationship Id="rId4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chart" Target="../charts/chart4.xml"/><Relationship Id="rId5" Type="http://schemas.openxmlformats.org/officeDocument/2006/relationships/slideLayout" Target="../slideLayouts/slideLayout41.xml"/><Relationship Id="rId4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chart" Target="../charts/chart5.xml"/><Relationship Id="rId5" Type="http://schemas.openxmlformats.org/officeDocument/2006/relationships/slideLayout" Target="../slideLayouts/slideLayout41.xml"/><Relationship Id="rId4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err="1" smtClean="0"/>
              <a:t>OmnibusDaily</a:t>
            </a:r>
            <a:endParaRPr lang="en-GB" dirty="0" smtClean="0"/>
          </a:p>
          <a:p>
            <a:r>
              <a:rPr lang="en-GB" dirty="0" err="1" smtClean="0"/>
              <a:t>Unterhaltungsmedien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7333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/>
        </p:nvSpPr>
        <p:spPr>
          <a:xfrm>
            <a:off x="112409" y="6304553"/>
            <a:ext cx="704332" cy="472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84033" rtl="0" eaLnBrk="1" latinLnBrk="0" hangingPunct="1"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92017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033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605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8068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008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2102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4119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613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5610C8-4100-4700-A695-ED7D190A45BE}" type="slidenum">
              <a:rPr lang="en-GB" sz="1200" smtClean="0">
                <a:solidFill>
                  <a:srgbClr val="595959"/>
                </a:solidFill>
              </a:rPr>
              <a:pPr/>
              <a:t>2</a:t>
            </a:fld>
            <a:endParaRPr lang="en-GB" sz="1200" dirty="0">
              <a:solidFill>
                <a:srgbClr val="595959"/>
              </a:solidFill>
            </a:endParaRPr>
          </a:p>
        </p:txBody>
      </p:sp>
      <p:graphicFrame>
        <p:nvGraphicFramePr>
          <p:cNvPr id="3" name="Chart Placeholder 6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3269671"/>
              </p:ext>
            </p:extLst>
          </p:nvPr>
        </p:nvGraphicFramePr>
        <p:xfrm>
          <a:off x="3564000" y="1476000"/>
          <a:ext cx="5292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Tex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84400" y="1008000"/>
            <a:ext cx="8582400" cy="46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84033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EE2D27"/>
              </a:buClr>
              <a:buSzPct val="95000"/>
              <a:buFont typeface="Arial" pitchFamily="34" charset="0"/>
              <a:buChar char="►"/>
              <a:defRPr sz="1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tabLst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i="1" smtClean="0">
                <a:solidFill>
                  <a:srgbClr val="595959"/>
                </a:solidFill>
                <a:latin typeface="Calibri" panose="020F0502020204030204" pitchFamily="34" charset="0"/>
              </a:rPr>
              <a:t>Welche dieser Medien nutzen Sie regelmäßig (mind. ein Mal pro Woche)? Bitte geben Sie alles Zutreffende an.</a:t>
            </a:r>
            <a:endParaRPr lang="en-GB" sz="1200" i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284400" y="5652000"/>
            <a:ext cx="8582400" cy="3960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da-DK"/>
            </a:defPPr>
            <a:lvl1pPr marL="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2017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033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605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8068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008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2102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4119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613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 smtClean="0">
                <a:solidFill>
                  <a:srgbClr val="595959"/>
                </a:solidFill>
                <a:latin typeface="Calibri" panose="020F0502020204030204" pitchFamily="34" charset="0"/>
              </a:rPr>
              <a:t>Basis Netto (2032) </a:t>
            </a:r>
            <a:endParaRPr lang="en-GB" sz="800" b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GB" smtClean="0"/>
              <a:t>Omnibus-Ergebnisse</a:t>
            </a:r>
            <a:endParaRPr lang="en-GB"/>
          </a:p>
        </p:txBody>
      </p:sp>
      <p:sp>
        <p:nvSpPr>
          <p:cNvPr id="6" name="Chart Placeholder 6AL0"/>
          <p:cNvSpPr txBox="1"/>
          <p:nvPr/>
        </p:nvSpPr>
        <p:spPr>
          <a:xfrm>
            <a:off x="190500" y="5014602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weiß nicht / keine Angabe</a:t>
            </a:r>
          </a:p>
        </p:txBody>
      </p:sp>
      <p:sp>
        <p:nvSpPr>
          <p:cNvPr id="8" name="Chart Placeholder 6AL1"/>
          <p:cNvSpPr txBox="1"/>
          <p:nvPr/>
        </p:nvSpPr>
        <p:spPr>
          <a:xfrm>
            <a:off x="190500" y="4731360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Nichts davon</a:t>
            </a:r>
          </a:p>
        </p:txBody>
      </p:sp>
      <p:sp>
        <p:nvSpPr>
          <p:cNvPr id="9" name="Chart Placeholder 6AL2"/>
          <p:cNvSpPr txBox="1"/>
          <p:nvPr/>
        </p:nvSpPr>
        <p:spPr>
          <a:xfrm>
            <a:off x="190500" y="4448118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digitale Hörbücher als Stream oder Download (z.B. Audible)</a:t>
            </a:r>
          </a:p>
        </p:txBody>
      </p:sp>
      <p:sp>
        <p:nvSpPr>
          <p:cNvPr id="10" name="Chart Placeholder 6AL3"/>
          <p:cNvSpPr txBox="1"/>
          <p:nvPr/>
        </p:nvSpPr>
        <p:spPr>
          <a:xfrm>
            <a:off x="190500" y="4164877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Hörbücher auf physischen Tonträgern wie CDs</a:t>
            </a:r>
          </a:p>
        </p:txBody>
      </p:sp>
      <p:sp>
        <p:nvSpPr>
          <p:cNvPr id="11" name="Chart Placeholder 6AL4"/>
          <p:cNvSpPr txBox="1"/>
          <p:nvPr/>
        </p:nvSpPr>
        <p:spPr>
          <a:xfrm>
            <a:off x="190500" y="3881635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Schallplatten</a:t>
            </a:r>
          </a:p>
        </p:txBody>
      </p:sp>
      <p:sp>
        <p:nvSpPr>
          <p:cNvPr id="12" name="Chart Placeholder 6AL5"/>
          <p:cNvSpPr txBox="1"/>
          <p:nvPr/>
        </p:nvSpPr>
        <p:spPr>
          <a:xfrm>
            <a:off x="190500" y="3598393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Kino</a:t>
            </a:r>
          </a:p>
        </p:txBody>
      </p:sp>
      <p:sp>
        <p:nvSpPr>
          <p:cNvPr id="13" name="Chart Placeholder 6AL6"/>
          <p:cNvSpPr txBox="1"/>
          <p:nvPr/>
        </p:nvSpPr>
        <p:spPr>
          <a:xfrm>
            <a:off x="190500" y="3315151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elektronische Bücher (z.B. Kindle, Tolino)</a:t>
            </a:r>
          </a:p>
        </p:txBody>
      </p:sp>
      <p:sp>
        <p:nvSpPr>
          <p:cNvPr id="14" name="Chart Placeholder 6AL7"/>
          <p:cNvSpPr txBox="1"/>
          <p:nvPr/>
        </p:nvSpPr>
        <p:spPr>
          <a:xfrm>
            <a:off x="190500" y="3031909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en-US" sz="1000" smtClean="0"/>
              <a:t>Musik-Streaming (z.B. Spotify, Apple Music)</a:t>
            </a:r>
            <a:endParaRPr lang="de-DE" sz="1000" smtClean="0"/>
          </a:p>
        </p:txBody>
      </p:sp>
      <p:sp>
        <p:nvSpPr>
          <p:cNvPr id="15" name="Chart Placeholder 6AL8"/>
          <p:cNvSpPr txBox="1"/>
          <p:nvPr/>
        </p:nvSpPr>
        <p:spPr>
          <a:xfrm>
            <a:off x="190500" y="2748667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Film-Streaming (Spielfilme, Serien / z.B. Netflix, Amazon Prime)</a:t>
            </a:r>
          </a:p>
        </p:txBody>
      </p:sp>
      <p:sp>
        <p:nvSpPr>
          <p:cNvPr id="16" name="Chart Placeholder 6AL9"/>
          <p:cNvSpPr txBox="1"/>
          <p:nvPr/>
        </p:nvSpPr>
        <p:spPr>
          <a:xfrm>
            <a:off x="190500" y="2465425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DVDs (Spielfilme, Serien)</a:t>
            </a:r>
          </a:p>
        </p:txBody>
      </p:sp>
      <p:sp>
        <p:nvSpPr>
          <p:cNvPr id="17" name="Chart Placeholder 6AL10"/>
          <p:cNvSpPr txBox="1"/>
          <p:nvPr/>
        </p:nvSpPr>
        <p:spPr>
          <a:xfrm>
            <a:off x="190500" y="2182184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Musik-CDs</a:t>
            </a:r>
          </a:p>
        </p:txBody>
      </p:sp>
      <p:sp>
        <p:nvSpPr>
          <p:cNvPr id="18" name="Chart Placeholder 6AL11"/>
          <p:cNvSpPr txBox="1"/>
          <p:nvPr/>
        </p:nvSpPr>
        <p:spPr>
          <a:xfrm>
            <a:off x="190500" y="1898942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gedruckte Bücher</a:t>
            </a:r>
          </a:p>
        </p:txBody>
      </p:sp>
      <p:sp>
        <p:nvSpPr>
          <p:cNvPr id="19" name="Chart Placeholder 6AL12"/>
          <p:cNvSpPr txBox="1"/>
          <p:nvPr/>
        </p:nvSpPr>
        <p:spPr>
          <a:xfrm>
            <a:off x="190500" y="1615700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Fernsehen</a:t>
            </a:r>
          </a:p>
        </p:txBody>
      </p:sp>
    </p:spTree>
    <p:extLst>
      <p:ext uri="{BB962C8B-B14F-4D97-AF65-F5344CB8AC3E}">
        <p14:creationId xmlns:p14="http://schemas.microsoft.com/office/powerpoint/2010/main" val="413497141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/>
        </p:nvSpPr>
        <p:spPr>
          <a:xfrm>
            <a:off x="112409" y="6304553"/>
            <a:ext cx="704332" cy="472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84033" rtl="0" eaLnBrk="1" latinLnBrk="0" hangingPunct="1"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92017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033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605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8068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008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2102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4119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613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5610C8-4100-4700-A695-ED7D190A45BE}" type="slidenum">
              <a:rPr lang="en-GB" sz="1200" smtClean="0">
                <a:solidFill>
                  <a:srgbClr val="595959"/>
                </a:solidFill>
              </a:rPr>
              <a:pPr/>
              <a:t>3</a:t>
            </a:fld>
            <a:endParaRPr lang="en-GB" sz="1200" dirty="0">
              <a:solidFill>
                <a:srgbClr val="595959"/>
              </a:solidFill>
            </a:endParaRPr>
          </a:p>
        </p:txBody>
      </p:sp>
      <p:graphicFrame>
        <p:nvGraphicFramePr>
          <p:cNvPr id="3" name="Chart Placeholder 6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48162"/>
              </p:ext>
            </p:extLst>
          </p:nvPr>
        </p:nvGraphicFramePr>
        <p:xfrm>
          <a:off x="3564000" y="1476000"/>
          <a:ext cx="5292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Tex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84400" y="1008000"/>
            <a:ext cx="8582400" cy="46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84033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EE2D27"/>
              </a:buClr>
              <a:buSzPct val="95000"/>
              <a:buFont typeface="Arial" pitchFamily="34" charset="0"/>
              <a:buChar char="►"/>
              <a:defRPr sz="1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tabLst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i="1" smtClean="0">
                <a:solidFill>
                  <a:srgbClr val="595959"/>
                </a:solidFill>
                <a:latin typeface="Calibri" panose="020F0502020204030204" pitchFamily="34" charset="0"/>
              </a:rPr>
              <a:t>Haben Sie in den **vergangenen sechs Monaten** eines oder mehrere der folgenden Dinge **für sich selbst** gekauft? Bitte geben Sie alles Zutreffende an.</a:t>
            </a:r>
            <a:endParaRPr lang="en-GB" sz="1200" i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284400" y="5652000"/>
            <a:ext cx="8582400" cy="3960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da-DK"/>
            </a:defPPr>
            <a:lvl1pPr marL="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2017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033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605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8068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008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2102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4119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613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 smtClean="0">
                <a:solidFill>
                  <a:srgbClr val="595959"/>
                </a:solidFill>
                <a:latin typeface="Calibri" panose="020F0502020204030204" pitchFamily="34" charset="0"/>
              </a:rPr>
              <a:t>Basis Netto (2032) </a:t>
            </a:r>
            <a:endParaRPr lang="en-GB" sz="800" b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GB" smtClean="0"/>
              <a:t>Omnibus-Ergebnisse</a:t>
            </a:r>
            <a:endParaRPr lang="en-GB"/>
          </a:p>
        </p:txBody>
      </p:sp>
      <p:sp>
        <p:nvSpPr>
          <p:cNvPr id="6" name="Chart Placeholder 6AL0"/>
          <p:cNvSpPr txBox="1"/>
          <p:nvPr/>
        </p:nvSpPr>
        <p:spPr>
          <a:xfrm>
            <a:off x="190500" y="4771823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weiß nicht / keine Angabe</a:t>
            </a:r>
          </a:p>
        </p:txBody>
      </p:sp>
      <p:sp>
        <p:nvSpPr>
          <p:cNvPr id="8" name="Chart Placeholder 6AL1"/>
          <p:cNvSpPr txBox="1"/>
          <p:nvPr/>
        </p:nvSpPr>
        <p:spPr>
          <a:xfrm>
            <a:off x="190500" y="4245803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Nein, nichts davon</a:t>
            </a:r>
          </a:p>
        </p:txBody>
      </p:sp>
      <p:sp>
        <p:nvSpPr>
          <p:cNvPr id="9" name="Chart Placeholder 6AL2"/>
          <p:cNvSpPr txBox="1"/>
          <p:nvPr/>
        </p:nvSpPr>
        <p:spPr>
          <a:xfrm>
            <a:off x="190500" y="3719782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Schallplatte</a:t>
            </a:r>
          </a:p>
        </p:txBody>
      </p:sp>
      <p:sp>
        <p:nvSpPr>
          <p:cNvPr id="10" name="Chart Placeholder 6AL3"/>
          <p:cNvSpPr txBox="1"/>
          <p:nvPr/>
        </p:nvSpPr>
        <p:spPr>
          <a:xfrm>
            <a:off x="190500" y="3193762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eine DVD (Spielfilm/Serie)</a:t>
            </a:r>
          </a:p>
        </p:txBody>
      </p:sp>
      <p:sp>
        <p:nvSpPr>
          <p:cNvPr id="11" name="Chart Placeholder 6AL4"/>
          <p:cNvSpPr txBox="1"/>
          <p:nvPr/>
        </p:nvSpPr>
        <p:spPr>
          <a:xfrm>
            <a:off x="190500" y="2667741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Musik-CD</a:t>
            </a:r>
          </a:p>
        </p:txBody>
      </p:sp>
      <p:sp>
        <p:nvSpPr>
          <p:cNvPr id="12" name="Chart Placeholder 6AL5"/>
          <p:cNvSpPr txBox="1"/>
          <p:nvPr/>
        </p:nvSpPr>
        <p:spPr>
          <a:xfrm>
            <a:off x="190500" y="2141721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Kinokarte</a:t>
            </a:r>
          </a:p>
        </p:txBody>
      </p:sp>
      <p:sp>
        <p:nvSpPr>
          <p:cNvPr id="13" name="Chart Placeholder 6AL6"/>
          <p:cNvSpPr txBox="1"/>
          <p:nvPr/>
        </p:nvSpPr>
        <p:spPr>
          <a:xfrm>
            <a:off x="190500" y="1615700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gedrucktes Buch</a:t>
            </a:r>
          </a:p>
        </p:txBody>
      </p:sp>
    </p:spTree>
    <p:extLst>
      <p:ext uri="{BB962C8B-B14F-4D97-AF65-F5344CB8AC3E}">
        <p14:creationId xmlns:p14="http://schemas.microsoft.com/office/powerpoint/2010/main" val="413497141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/>
        </p:nvSpPr>
        <p:spPr>
          <a:xfrm>
            <a:off x="112409" y="6304553"/>
            <a:ext cx="704332" cy="472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84033" rtl="0" eaLnBrk="1" latinLnBrk="0" hangingPunct="1"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92017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033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605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8068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008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2102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4119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613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5610C8-4100-4700-A695-ED7D190A45BE}" type="slidenum">
              <a:rPr lang="en-GB" sz="1200" smtClean="0">
                <a:solidFill>
                  <a:srgbClr val="595959"/>
                </a:solidFill>
              </a:rPr>
              <a:pPr/>
              <a:t>4</a:t>
            </a:fld>
            <a:endParaRPr lang="en-GB" sz="1200" dirty="0">
              <a:solidFill>
                <a:srgbClr val="595959"/>
              </a:solidFill>
            </a:endParaRPr>
          </a:p>
        </p:txBody>
      </p:sp>
      <p:graphicFrame>
        <p:nvGraphicFramePr>
          <p:cNvPr id="3" name="Chart Placeholder 6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84886837"/>
              </p:ext>
            </p:extLst>
          </p:nvPr>
        </p:nvGraphicFramePr>
        <p:xfrm>
          <a:off x="3564000" y="1476000"/>
          <a:ext cx="5292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Tex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84400" y="1008000"/>
            <a:ext cx="8582400" cy="46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84033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EE2D27"/>
              </a:buClr>
              <a:buSzPct val="95000"/>
              <a:buFont typeface="Arial" pitchFamily="34" charset="0"/>
              <a:buChar char="►"/>
              <a:defRPr sz="1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tabLst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i="1" smtClean="0">
                <a:solidFill>
                  <a:srgbClr val="595959"/>
                </a:solidFill>
                <a:latin typeface="Calibri" panose="020F0502020204030204" pitchFamily="34" charset="0"/>
              </a:rPr>
              <a:t>Haben Sie in den **vergangenen sechs Monaten** eines oder mehrere der folgenden Dinge **zum Verschenken** gekauft? Bitte geben Sie alles Zutreffende an.</a:t>
            </a:r>
            <a:endParaRPr lang="en-GB" sz="1200" i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284400" y="5652000"/>
            <a:ext cx="8582400" cy="3960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da-DK"/>
            </a:defPPr>
            <a:lvl1pPr marL="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2017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033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605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8068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008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2102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4119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613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 smtClean="0">
                <a:solidFill>
                  <a:srgbClr val="595959"/>
                </a:solidFill>
                <a:latin typeface="Calibri" panose="020F0502020204030204" pitchFamily="34" charset="0"/>
              </a:rPr>
              <a:t>Basis Netto (2032) </a:t>
            </a:r>
            <a:endParaRPr lang="en-GB" sz="800" b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GB" smtClean="0"/>
              <a:t>Omnibus-Ergebnisse</a:t>
            </a:r>
            <a:endParaRPr lang="en-GB"/>
          </a:p>
        </p:txBody>
      </p:sp>
      <p:sp>
        <p:nvSpPr>
          <p:cNvPr id="6" name="Chart Placeholder 6AL0"/>
          <p:cNvSpPr txBox="1"/>
          <p:nvPr/>
        </p:nvSpPr>
        <p:spPr>
          <a:xfrm>
            <a:off x="190500" y="4771823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weiß nicht / keine Angabe</a:t>
            </a:r>
          </a:p>
        </p:txBody>
      </p:sp>
      <p:sp>
        <p:nvSpPr>
          <p:cNvPr id="8" name="Chart Placeholder 6AL1"/>
          <p:cNvSpPr txBox="1"/>
          <p:nvPr/>
        </p:nvSpPr>
        <p:spPr>
          <a:xfrm>
            <a:off x="190500" y="4245803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Nein, nichts davon</a:t>
            </a:r>
          </a:p>
        </p:txBody>
      </p:sp>
      <p:sp>
        <p:nvSpPr>
          <p:cNvPr id="9" name="Chart Placeholder 6AL2"/>
          <p:cNvSpPr txBox="1"/>
          <p:nvPr/>
        </p:nvSpPr>
        <p:spPr>
          <a:xfrm>
            <a:off x="190500" y="3719782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Schallplatte</a:t>
            </a:r>
          </a:p>
        </p:txBody>
      </p:sp>
      <p:sp>
        <p:nvSpPr>
          <p:cNvPr id="10" name="Chart Placeholder 6AL3"/>
          <p:cNvSpPr txBox="1"/>
          <p:nvPr/>
        </p:nvSpPr>
        <p:spPr>
          <a:xfrm>
            <a:off x="190500" y="3193762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Kinokarte</a:t>
            </a:r>
          </a:p>
        </p:txBody>
      </p:sp>
      <p:sp>
        <p:nvSpPr>
          <p:cNvPr id="11" name="Chart Placeholder 6AL4"/>
          <p:cNvSpPr txBox="1"/>
          <p:nvPr/>
        </p:nvSpPr>
        <p:spPr>
          <a:xfrm>
            <a:off x="190500" y="2667741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eine DVD (Spielfilm/Serie)</a:t>
            </a:r>
          </a:p>
        </p:txBody>
      </p:sp>
      <p:sp>
        <p:nvSpPr>
          <p:cNvPr id="12" name="Chart Placeholder 6AL5"/>
          <p:cNvSpPr txBox="1"/>
          <p:nvPr/>
        </p:nvSpPr>
        <p:spPr>
          <a:xfrm>
            <a:off x="190500" y="2141721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Musik-CD</a:t>
            </a:r>
          </a:p>
        </p:txBody>
      </p:sp>
      <p:sp>
        <p:nvSpPr>
          <p:cNvPr id="13" name="Chart Placeholder 6AL6"/>
          <p:cNvSpPr txBox="1"/>
          <p:nvPr/>
        </p:nvSpPr>
        <p:spPr>
          <a:xfrm>
            <a:off x="190500" y="1615700"/>
            <a:ext cx="3401186" cy="526021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gedrucktes Buch</a:t>
            </a:r>
          </a:p>
        </p:txBody>
      </p:sp>
    </p:spTree>
    <p:extLst>
      <p:ext uri="{BB962C8B-B14F-4D97-AF65-F5344CB8AC3E}">
        <p14:creationId xmlns:p14="http://schemas.microsoft.com/office/powerpoint/2010/main" val="413497141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/>
        </p:nvSpPr>
        <p:spPr>
          <a:xfrm>
            <a:off x="112409" y="6304553"/>
            <a:ext cx="704332" cy="472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84033" rtl="0" eaLnBrk="1" latinLnBrk="0" hangingPunct="1"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92017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033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605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8068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008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2102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4119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613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5610C8-4100-4700-A695-ED7D190A45BE}" type="slidenum">
              <a:rPr lang="en-GB" sz="1200" smtClean="0">
                <a:solidFill>
                  <a:srgbClr val="595959"/>
                </a:solidFill>
              </a:rPr>
              <a:pPr/>
              <a:t>5</a:t>
            </a:fld>
            <a:endParaRPr lang="en-GB" sz="1200" dirty="0">
              <a:solidFill>
                <a:srgbClr val="595959"/>
              </a:solidFill>
            </a:endParaRPr>
          </a:p>
        </p:txBody>
      </p:sp>
      <p:graphicFrame>
        <p:nvGraphicFramePr>
          <p:cNvPr id="3" name="Chart Placeholder 6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36512052"/>
              </p:ext>
            </p:extLst>
          </p:nvPr>
        </p:nvGraphicFramePr>
        <p:xfrm>
          <a:off x="3564000" y="1476000"/>
          <a:ext cx="5292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Tex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84400" y="1008000"/>
            <a:ext cx="8582400" cy="46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84033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EE2D27"/>
              </a:buClr>
              <a:buSzPct val="95000"/>
              <a:buFont typeface="Arial" pitchFamily="34" charset="0"/>
              <a:buChar char="►"/>
              <a:defRPr sz="1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tabLst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i="1" smtClean="0">
                <a:solidFill>
                  <a:srgbClr val="595959"/>
                </a:solidFill>
                <a:latin typeface="Calibri" panose="020F0502020204030204" pitchFamily="34" charset="0"/>
              </a:rPr>
              <a:t>Welche der folgenden Medien halten Sie für Ihren persönlichen Gebrauch dauerhaft für verzichtbar? Bitte geben Sie alles Zutreffende an.</a:t>
            </a:r>
            <a:endParaRPr lang="en-GB" sz="1200" i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284400" y="5652000"/>
            <a:ext cx="8582400" cy="3960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da-DK"/>
            </a:defPPr>
            <a:lvl1pPr marL="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2017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033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605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8068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008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2102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4119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613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 smtClean="0">
                <a:solidFill>
                  <a:srgbClr val="595959"/>
                </a:solidFill>
                <a:latin typeface="Calibri" panose="020F0502020204030204" pitchFamily="34" charset="0"/>
              </a:rPr>
              <a:t>Basis Netto (2032) </a:t>
            </a:r>
            <a:endParaRPr lang="en-GB" sz="800" b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GB" smtClean="0"/>
              <a:t>Omnibus-Ergebnisse</a:t>
            </a:r>
            <a:endParaRPr lang="en-GB"/>
          </a:p>
        </p:txBody>
      </p:sp>
      <p:sp>
        <p:nvSpPr>
          <p:cNvPr id="6" name="Chart Placeholder 6AL0"/>
          <p:cNvSpPr txBox="1"/>
          <p:nvPr/>
        </p:nvSpPr>
        <p:spPr>
          <a:xfrm>
            <a:off x="190500" y="5014602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weiß nicht / keine Angabe</a:t>
            </a:r>
          </a:p>
        </p:txBody>
      </p:sp>
      <p:sp>
        <p:nvSpPr>
          <p:cNvPr id="8" name="Chart Placeholder 6AL1"/>
          <p:cNvSpPr txBox="1"/>
          <p:nvPr/>
        </p:nvSpPr>
        <p:spPr>
          <a:xfrm>
            <a:off x="190500" y="4731360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Ich möchte auf nichts davon dauerhaft verzichten</a:t>
            </a:r>
          </a:p>
        </p:txBody>
      </p:sp>
      <p:sp>
        <p:nvSpPr>
          <p:cNvPr id="9" name="Chart Placeholder 6AL2"/>
          <p:cNvSpPr txBox="1"/>
          <p:nvPr/>
        </p:nvSpPr>
        <p:spPr>
          <a:xfrm>
            <a:off x="190500" y="4448118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gedruckte Bücher</a:t>
            </a:r>
          </a:p>
        </p:txBody>
      </p:sp>
      <p:sp>
        <p:nvSpPr>
          <p:cNvPr id="10" name="Chart Placeholder 6AL3"/>
          <p:cNvSpPr txBox="1"/>
          <p:nvPr/>
        </p:nvSpPr>
        <p:spPr>
          <a:xfrm>
            <a:off x="190500" y="4164877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Fernsehen</a:t>
            </a:r>
          </a:p>
        </p:txBody>
      </p:sp>
      <p:sp>
        <p:nvSpPr>
          <p:cNvPr id="11" name="Chart Placeholder 6AL4"/>
          <p:cNvSpPr txBox="1"/>
          <p:nvPr/>
        </p:nvSpPr>
        <p:spPr>
          <a:xfrm>
            <a:off x="190500" y="3881635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Musik-CDs</a:t>
            </a:r>
          </a:p>
        </p:txBody>
      </p:sp>
      <p:sp>
        <p:nvSpPr>
          <p:cNvPr id="12" name="Chart Placeholder 6AL5"/>
          <p:cNvSpPr txBox="1"/>
          <p:nvPr/>
        </p:nvSpPr>
        <p:spPr>
          <a:xfrm>
            <a:off x="190500" y="3598393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Kino</a:t>
            </a:r>
          </a:p>
        </p:txBody>
      </p:sp>
      <p:sp>
        <p:nvSpPr>
          <p:cNvPr id="13" name="Chart Placeholder 6AL6"/>
          <p:cNvSpPr txBox="1"/>
          <p:nvPr/>
        </p:nvSpPr>
        <p:spPr>
          <a:xfrm>
            <a:off x="190500" y="3315151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DVDs (Spielfilme, Serien)</a:t>
            </a:r>
          </a:p>
        </p:txBody>
      </p:sp>
      <p:sp>
        <p:nvSpPr>
          <p:cNvPr id="14" name="Chart Placeholder 6AL7"/>
          <p:cNvSpPr txBox="1"/>
          <p:nvPr/>
        </p:nvSpPr>
        <p:spPr>
          <a:xfrm>
            <a:off x="190500" y="3031909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Film-Streaming (Spielfilme, Serien / z.B. Netflix, Amazon Prime)</a:t>
            </a:r>
          </a:p>
        </p:txBody>
      </p:sp>
      <p:sp>
        <p:nvSpPr>
          <p:cNvPr id="15" name="Chart Placeholder 6AL8"/>
          <p:cNvSpPr txBox="1"/>
          <p:nvPr/>
        </p:nvSpPr>
        <p:spPr>
          <a:xfrm>
            <a:off x="190500" y="2748667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en-US" sz="1000" smtClean="0"/>
              <a:t>Musik-Streaming (z.B. Spotify, Apple Music)</a:t>
            </a:r>
            <a:endParaRPr lang="de-DE" sz="1000" smtClean="0"/>
          </a:p>
        </p:txBody>
      </p:sp>
      <p:sp>
        <p:nvSpPr>
          <p:cNvPr id="16" name="Chart Placeholder 6AL9"/>
          <p:cNvSpPr txBox="1"/>
          <p:nvPr/>
        </p:nvSpPr>
        <p:spPr>
          <a:xfrm>
            <a:off x="190500" y="2465425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elektronische Bücher (z.B. Kindle, Tolino)</a:t>
            </a:r>
          </a:p>
        </p:txBody>
      </p:sp>
      <p:sp>
        <p:nvSpPr>
          <p:cNvPr id="17" name="Chart Placeholder 6AL10"/>
          <p:cNvSpPr txBox="1"/>
          <p:nvPr/>
        </p:nvSpPr>
        <p:spPr>
          <a:xfrm>
            <a:off x="190500" y="2182184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Hörbücher auf physischen Tonträgern wie CDs</a:t>
            </a:r>
          </a:p>
        </p:txBody>
      </p:sp>
      <p:sp>
        <p:nvSpPr>
          <p:cNvPr id="18" name="Chart Placeholder 6AL11"/>
          <p:cNvSpPr txBox="1"/>
          <p:nvPr/>
        </p:nvSpPr>
        <p:spPr>
          <a:xfrm>
            <a:off x="190500" y="1898942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Schallplatten</a:t>
            </a:r>
          </a:p>
        </p:txBody>
      </p:sp>
      <p:sp>
        <p:nvSpPr>
          <p:cNvPr id="19" name="Chart Placeholder 6AL12"/>
          <p:cNvSpPr txBox="1"/>
          <p:nvPr/>
        </p:nvSpPr>
        <p:spPr>
          <a:xfrm>
            <a:off x="190500" y="1615700"/>
            <a:ext cx="3401186" cy="283242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digitale Hörbücher als Stream oder Download (z.B. Audible)</a:t>
            </a:r>
          </a:p>
        </p:txBody>
      </p:sp>
    </p:spTree>
    <p:extLst>
      <p:ext uri="{BB962C8B-B14F-4D97-AF65-F5344CB8AC3E}">
        <p14:creationId xmlns:p14="http://schemas.microsoft.com/office/powerpoint/2010/main" val="413497141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/>
        </p:nvSpPr>
        <p:spPr>
          <a:xfrm>
            <a:off x="112409" y="6304553"/>
            <a:ext cx="704332" cy="472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84033" rtl="0" eaLnBrk="1" latinLnBrk="0" hangingPunct="1">
              <a:defRPr sz="14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92017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033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605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8068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008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2102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4119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613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5610C8-4100-4700-A695-ED7D190A45BE}" type="slidenum">
              <a:rPr lang="en-GB" sz="1200" smtClean="0">
                <a:solidFill>
                  <a:srgbClr val="595959"/>
                </a:solidFill>
              </a:rPr>
              <a:pPr/>
              <a:t>6</a:t>
            </a:fld>
            <a:endParaRPr lang="en-GB" sz="1200" dirty="0">
              <a:solidFill>
                <a:srgbClr val="595959"/>
              </a:solidFill>
            </a:endParaRPr>
          </a:p>
        </p:txBody>
      </p:sp>
      <p:graphicFrame>
        <p:nvGraphicFramePr>
          <p:cNvPr id="3" name="Chart Placeholder 6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2204779"/>
              </p:ext>
            </p:extLst>
          </p:nvPr>
        </p:nvGraphicFramePr>
        <p:xfrm>
          <a:off x="3564000" y="1476000"/>
          <a:ext cx="5292000" cy="41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Text 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84400" y="1008000"/>
            <a:ext cx="8582400" cy="46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84033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 typeface="Arial" pitchFamily="34" charset="0"/>
              <a:buNone/>
              <a:defRPr sz="1600" b="1" kern="1200" baseline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444500" indent="-269875" algn="l" defTabSz="984033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EE2D27"/>
              </a:buClr>
              <a:buSzPct val="95000"/>
              <a:buFont typeface="Arial" pitchFamily="34" charset="0"/>
              <a:buChar char="►"/>
              <a:defRPr sz="1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14375" indent="-269875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85838" indent="-285750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250950" indent="-285750" algn="l" defTabSz="984033" rtl="0" eaLnBrk="1" latinLnBrk="0" hangingPunct="1">
              <a:lnSpc>
                <a:spcPts val="1300"/>
              </a:lnSpc>
              <a:spcBef>
                <a:spcPct val="20000"/>
              </a:spcBef>
              <a:buClr>
                <a:srgbClr val="EE2D27"/>
              </a:buClr>
              <a:buSzPct val="105000"/>
              <a:buFont typeface="Arial" pitchFamily="34" charset="0"/>
              <a:buChar char="&gt;"/>
              <a:tabLst/>
              <a:defRPr sz="1200" b="0" i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706093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98110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90127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82144" indent="-246008" algn="l" defTabSz="98403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i="1" smtClean="0">
                <a:solidFill>
                  <a:srgbClr val="595959"/>
                </a:solidFill>
                <a:latin typeface="Calibri" panose="020F0502020204030204" pitchFamily="34" charset="0"/>
              </a:rPr>
              <a:t>Aus welchen Gründen nutzen Sie **digitale Angebote**  für Musik, Filme, Serien, Bücher oder Hörbücher? Bitte geben Sie alles Zutreffende an.</a:t>
            </a:r>
            <a:endParaRPr lang="en-GB" sz="1200" i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284400" y="5652000"/>
            <a:ext cx="8582400" cy="3960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da-DK"/>
            </a:defPPr>
            <a:lvl1pPr marL="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2017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4033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6050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8068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008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2102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44119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36135" algn="l" defTabSz="984033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 smtClean="0">
                <a:solidFill>
                  <a:srgbClr val="595959"/>
                </a:solidFill>
                <a:latin typeface="Calibri" panose="020F0502020204030204" pitchFamily="34" charset="0"/>
              </a:rPr>
              <a:t>Basis Netto (2032) </a:t>
            </a:r>
            <a:endParaRPr lang="en-GB" sz="800" b="1" dirty="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24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GB" smtClean="0"/>
              <a:t>Omnibus-Ergebnisse</a:t>
            </a:r>
            <a:endParaRPr lang="en-GB"/>
          </a:p>
        </p:txBody>
      </p:sp>
      <p:sp>
        <p:nvSpPr>
          <p:cNvPr id="6" name="Chart Placeholder 6AL0"/>
          <p:cNvSpPr txBox="1"/>
          <p:nvPr/>
        </p:nvSpPr>
        <p:spPr>
          <a:xfrm>
            <a:off x="190500" y="4837576"/>
            <a:ext cx="3401186" cy="460268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weiß nicht / keine Angabe</a:t>
            </a:r>
          </a:p>
        </p:txBody>
      </p:sp>
      <p:sp>
        <p:nvSpPr>
          <p:cNvPr id="8" name="Chart Placeholder 6AL1"/>
          <p:cNvSpPr txBox="1"/>
          <p:nvPr/>
        </p:nvSpPr>
        <p:spPr>
          <a:xfrm>
            <a:off x="190500" y="4377308"/>
            <a:ext cx="3401186" cy="460268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Ich nutze keine solchen digitalen Angebote</a:t>
            </a:r>
          </a:p>
        </p:txBody>
      </p:sp>
      <p:sp>
        <p:nvSpPr>
          <p:cNvPr id="9" name="Chart Placeholder 6AL2"/>
          <p:cNvSpPr txBox="1"/>
          <p:nvPr/>
        </p:nvSpPr>
        <p:spPr>
          <a:xfrm>
            <a:off x="190500" y="3917040"/>
            <a:ext cx="3401186" cy="460268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andere Gründe</a:t>
            </a:r>
          </a:p>
        </p:txBody>
      </p:sp>
      <p:sp>
        <p:nvSpPr>
          <p:cNvPr id="10" name="Chart Placeholder 6AL3"/>
          <p:cNvSpPr txBox="1"/>
          <p:nvPr/>
        </p:nvSpPr>
        <p:spPr>
          <a:xfrm>
            <a:off x="190500" y="3456772"/>
            <a:ext cx="3401186" cy="460268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Gewohnheit</a:t>
            </a:r>
          </a:p>
        </p:txBody>
      </p:sp>
      <p:sp>
        <p:nvSpPr>
          <p:cNvPr id="11" name="Chart Placeholder 6AL4"/>
          <p:cNvSpPr txBox="1"/>
          <p:nvPr/>
        </p:nvSpPr>
        <p:spPr>
          <a:xfrm>
            <a:off x="190500" y="2996504"/>
            <a:ext cx="3401186" cy="460268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bessere Qualität</a:t>
            </a:r>
          </a:p>
        </p:txBody>
      </p:sp>
      <p:sp>
        <p:nvSpPr>
          <p:cNvPr id="12" name="Chart Placeholder 6AL5"/>
          <p:cNvSpPr txBox="1"/>
          <p:nvPr/>
        </p:nvSpPr>
        <p:spPr>
          <a:xfrm>
            <a:off x="190500" y="2536236"/>
            <a:ext cx="3401186" cy="460268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geringere Kosten</a:t>
            </a:r>
          </a:p>
        </p:txBody>
      </p:sp>
      <p:sp>
        <p:nvSpPr>
          <p:cNvPr id="13" name="Chart Placeholder 6AL6"/>
          <p:cNvSpPr txBox="1"/>
          <p:nvPr/>
        </p:nvSpPr>
        <p:spPr>
          <a:xfrm>
            <a:off x="190500" y="2075968"/>
            <a:ext cx="3401186" cy="460268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Möglichkeit der Nutzung unterwegs</a:t>
            </a:r>
          </a:p>
        </p:txBody>
      </p:sp>
      <p:sp>
        <p:nvSpPr>
          <p:cNvPr id="14" name="Chart Placeholder 6AL7"/>
          <p:cNvSpPr txBox="1"/>
          <p:nvPr/>
        </p:nvSpPr>
        <p:spPr>
          <a:xfrm>
            <a:off x="190500" y="1615700"/>
            <a:ext cx="3401186" cy="460268"/>
          </a:xfrm>
          <a:prstGeom prst="rect">
            <a:avLst/>
          </a:prstGeom>
        </p:spPr>
        <p:txBody>
          <a:bodyPr vert="horz" rtlCol="0" anchor="ctr" anchorCtr="0">
            <a:noAutofit/>
          </a:bodyPr>
          <a:lstStyle/>
          <a:p>
            <a:pPr algn="r"/>
            <a:r>
              <a:rPr lang="de-DE" sz="1000" smtClean="0"/>
              <a:t>es ist bequemer</a:t>
            </a:r>
          </a:p>
        </p:txBody>
      </p:sp>
    </p:spTree>
    <p:extLst>
      <p:ext uri="{BB962C8B-B14F-4D97-AF65-F5344CB8AC3E}">
        <p14:creationId xmlns:p14="http://schemas.microsoft.com/office/powerpoint/2010/main" val="4134971417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7aa32b0a1b1442e635738162ad8924d8d41f51"/>
  <p:tag name="ISPRING_RESOURCE_PATHS_HASH_PRESENTER" val="5cfbde8965822beafd6ef0565a341e386795c553"/>
  <p:tag name="HTTP://WWW.FORGETDATA.COM/SLIDES/4" val="&lt;?xml version=&quot;1.0&quot; encoding=&quot;utf-16&quot;?&gt;&lt;PresentationLink xmlns:i=&quot;http://www.w3.org/2001/XMLSchema-instance&quot; xmlns=&quot;http://www.forgetdata.com/Slides&quot;&gt;&lt;DataContext&gt;&lt;Connection xmlns:i=&quot;http://www.w3.org/2001/XMLSchema-instance&quot; xmlns=&quot;http://www.forgetdata.com/ReportingSuite&quot;&gt;&lt;ConnectionString&gt;X:\_2015\_Omnibus_2015\psy239460 Omnibus\151221 versch\Deliverables\om_psy239460_versch_20151218_MAIN_CPRSW_Medien.mtd&lt;/ConnectionString&gt;&lt;Name&gt;om_psy239460_versch_20151218_MAIN_CPRSW_Medien.mtd&lt;/Name&gt;&lt;Provider&gt;SPSS MTD File&lt;/Provider&gt;&lt;/Connection&gt;&lt;/DataContext&gt;&lt;Version&gt;4.2.0.0&lt;/Version&gt;&lt;/PresentationLink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AfterFillAction xmlns:d3p1=&quot;http://www.forgetdata.com/ReportingSuite&quot;&gt;&lt;d3p1:PackagedScript&gt;&lt;d3p1:CreatedBy&gt;GSd&lt;/d3p1:CreatedBy&gt;&lt;d3p1:LastUpdated&gt;2015-12-21T13:14:08.4259764+01:00&lt;/d3p1:LastUpdated&gt;&lt;d3p1:Script&gt;aW1wb3J0IGF1dG9zbGlkZXMgYXMgYXRzCnJlbG9hZChhdHMpCmF0cy5HZW5lcmF0ZU92ZXJsYXlBeGlzTGFiZWxzKDEwKQo=&lt;/d3p1:Script&gt;&lt;/d3p1:PackagedScript&gt;&lt;/AfterFillAction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Reverse&gt;true&lt;/d2p1:Reverse&gt;&lt;/d2p1:ColumnCombinationSettings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1_ATS_Medien&lt;/d2p1:TableName&gt;&lt;/d2p1:DataQueryItem&gt;&lt;/d2p1:Items&gt;&lt;d2p1:RowCombinationSettings&gt;&lt;d2p1:IgnoredTypes xmlns:d4p1=&quot;http://schemas.microsoft.com/2003/10/Serialization/Arrays&quot;&gt;&lt;d4p1:string&gt;UnweightedBase&lt;/d4p1:string&gt;&lt;d4p1:string&gt;Base&lt;/d4p1:string&gt;&lt;d4p1:string&gt;Combine&lt;/d4p1:string&gt;&lt;d4p1:string&gt;Mean&lt;/d4p1:string&gt;&lt;d4p1:string&gt;StdDev&lt;/d4p1:string&gt;&lt;d4p1:string&gt;SubTotal&lt;/d4p1:string&gt;&lt;/d2p1:IgnoredTypes&gt;&lt;d2p1:Reverse&gt;true&lt;/d2p1:Reverse&gt;&lt;/d2p1:RowCombinationSettings&gt;&lt;d2p1:SwitchRowsAndColumns&gt;true&lt;/d2p1:SwitchRowsAndColumns&gt;&lt;d2p1:Transformation&gt;&lt;d2p1:PackagedScript&gt;&lt;d2p1:CreatedBy&gt;GSd&lt;/d2p1:CreatedBy&gt;&lt;d2p1:LastUpdated&gt;2015-12-21T13:14:08.4269771+01:00&lt;/d2p1:LastUpdated&gt;&lt;d2p1:Script&gt;aW1wb3J0IGF1dG9zbGlkZXMgYXMgYXRzCnJlbG9hZChhdHMpCmF0cy5BdXRvU29ydENvbHVtbnMoMCwwLEZhbHNlLFsnbWVkaWVuMDFhNTU1JywgJ21lZGllbjAxYTc3NyddKQphdHMuUm91bmRDZWxscygpCmF0cy5zdG9wX2F1dG9fZm9ybWF0dGluZygpCg==&lt;/d2p1:Script&gt;&lt;/d2p1:PackagedScript&gt;&lt;/d2p1:Transformation&gt;&lt;/Query&gt;&lt;Version&gt;4.2.0.0&lt;/Version&gt;&lt;/ShapeLink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TitleHead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1_ATS_Medien&lt;/d2p1:TableName&gt;&lt;/d2p1:DataQueryItem&gt;&lt;/d2p1:Items&gt;&lt;d2p1:RowCombinationSettings /&gt;&lt;d2p1:Transformation&gt;&lt;d2p1:PackagedScript&gt;&lt;d2p1:CreatedBy&gt;GSd&lt;/d2p1:CreatedBy&gt;&lt;d2p1:LastUpdated&gt;2015-12-21T13:14:08.4169819+01:00&lt;/d2p1:LastUpdated&gt;&lt;d2p1:Script&gt;aW1wb3J0IGF1dG9zbGlkZXMgYXMgYXRzCnJlbG9hZChhdHMpCgpNYXRyaXguSGVhZGVyLlRpdGxlID0gYXRzLkdldFF1ZXN0aW9uTGFiZWwoJzIxLU9tbmknLCdCYXJDaGFydHMucG90eCcpCg==&lt;/d2p1:Script&gt;&lt;/d2p1:PackagedScript&gt;&lt;/d2p1:Transformation&gt;&lt;/Query&gt;&lt;Version&gt;4.2.0.0&lt;/Version&gt;&lt;/ShapeLink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LeftFoot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1_ATS_Medien&lt;/d2p1:TableName&gt;&lt;/d2p1:DataQueryItem&gt;&lt;/d2p1:Items&gt;&lt;d2p1:RowCombinationSettings /&gt;&lt;d2p1:Transformation&gt;&lt;d2p1:PackagedScript&gt;&lt;d2p1:CreatedBy&gt;GSd&lt;/d2p1:CreatedBy&gt;&lt;d2p1:LastUpdated&gt;2015-12-21T13:14:08.3839588+01:00&lt;/d2p1:LastUpdated&gt;&lt;d2p1:Script&gt;aW1wb3J0IGF1dG9zbGlkZXMgYXMgYXRzCnJlbG9hZChhdHMpCgpNYXRyaXguRm9vdGVyLkxlZnQgPSBhdHMuR2V0QmFzZURlc2NyaXB0aW9uKCcyMS1PbW5pJywnQmFyQ2hhcnRzLnBvdHgnKQo=&lt;/d2p1:Script&gt;&lt;/d2p1:PackagedScript&gt;&lt;/d2p1:Transformation&gt;&lt;/Query&gt;&lt;Version&gt;4.2.0.0&lt;/Version&gt;&lt;/ShapeLink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TitleHead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1_ATS_Medien&lt;/d2p1:TableName&gt;&lt;/d2p1:DataQueryItem&gt;&lt;/d2p1:Items&gt;&lt;d2p1:RowCombinationSettings /&gt;&lt;d2p1:Transformation&gt;&lt;d2p1:PackagedScript&gt;&lt;d2p1:CreatedBy&gt;GSd&lt;/d2p1:CreatedBy&gt;&lt;d2p1:LastUpdated&gt;2015-12-21T13:14:08.4279778+01:00&lt;/d2p1:LastUpdated&gt;&lt;d2p1:Script&gt;aW1wb3J0IGF1dG9zbGlkZXMgYXMgYXRzCnJlbG9hZChhdHMpCgpNYXRyaXguSGVhZGVyLlRpdGxlID0gYXRzLmFkZF9zbGlkZV90aXRsZSgnMjEtT21uaScp&lt;/d2p1:Script&gt;&lt;/d2p1:PackagedScript&gt;&lt;/d2p1:Transformation&gt;&lt;/Query&gt;&lt;Version&gt;4.2.0.0&lt;/Version&gt;&lt;/ShapeLink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AfterFillAction xmlns:d3p1=&quot;http://www.forgetdata.com/ReportingSuite&quot;&gt;&lt;d3p1:PackagedScript&gt;&lt;d3p1:CreatedBy&gt;GSd&lt;/d3p1:CreatedBy&gt;&lt;d3p1:LastUpdated&gt;2015-12-21T13:14:08.4610018+01:00&lt;/d3p1:LastUpdated&gt;&lt;d3p1:Script&gt;aW1wb3J0IGF1dG9zbGlkZXMgYXMgYXRzCnJlbG9hZChhdHMpCmF0cy5HZW5lcmF0ZU92ZXJsYXlBeGlzTGFiZWxzKDEwKQo=&lt;/d3p1:Script&gt;&lt;/d3p1:PackagedScript&gt;&lt;/AfterFillAction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Reverse&gt;true&lt;/d2p1:Reverse&gt;&lt;/d2p1:ColumnCombinationSettings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2_ATS_Medien&lt;/d2p1:TableName&gt;&lt;/d2p1:DataQueryItem&gt;&lt;/d2p1:Items&gt;&lt;d2p1:RowCombinationSettings&gt;&lt;d2p1:IgnoredTypes xmlns:d4p1=&quot;http://schemas.microsoft.com/2003/10/Serialization/Arrays&quot;&gt;&lt;d4p1:string&gt;UnweightedBase&lt;/d4p1:string&gt;&lt;d4p1:string&gt;Base&lt;/d4p1:string&gt;&lt;d4p1:string&gt;Combine&lt;/d4p1:string&gt;&lt;d4p1:string&gt;Mean&lt;/d4p1:string&gt;&lt;d4p1:string&gt;StdDev&lt;/d4p1:string&gt;&lt;d4p1:string&gt;SubTotal&lt;/d4p1:string&gt;&lt;/d2p1:IgnoredTypes&gt;&lt;d2p1:Reverse&gt;true&lt;/d2p1:Reverse&gt;&lt;/d2p1:RowCombinationSettings&gt;&lt;d2p1:SwitchRowsAndColumns&gt;true&lt;/d2p1:SwitchRowsAndColumns&gt;&lt;d2p1:Transformation&gt;&lt;d2p1:PackagedScript&gt;&lt;d2p1:CreatedBy&gt;GSd&lt;/d2p1:CreatedBy&gt;&lt;d2p1:LastUpdated&gt;2015-12-21T13:14:08.4610018+01:00&lt;/d2p1:LastUpdated&gt;&lt;d2p1:Script&gt;aW1wb3J0IGF1dG9zbGlkZXMgYXMgYXRzCnJlbG9hZChhdHMpCmF0cy5BdXRvU29ydENvbHVtbnMoMCwwLEZhbHNlLFsnbWVkaWVuMDJhNTU1JywgJ21lZGllbjAyYTc3NyddKQphdHMuUm91bmRDZWxscygpCmF0cy5zdG9wX2F1dG9fZm9ybWF0dGluZygpCg==&lt;/d2p1:Script&gt;&lt;/d2p1:PackagedScript&gt;&lt;/d2p1:Transformation&gt;&lt;/Query&gt;&lt;Version&gt;4.2.0.0&lt;/Version&gt;&lt;/ShapeLink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TitleHead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2_ATS_Medien&lt;/d2p1:TableName&gt;&lt;/d2p1:DataQueryItem&gt;&lt;/d2p1:Items&gt;&lt;d2p1:RowCombinationSettings /&gt;&lt;d2p1:Transformation&gt;&lt;d2p1:PackagedScript&gt;&lt;d2p1:CreatedBy&gt;GSd&lt;/d2p1:CreatedBy&gt;&lt;d2p1:LastUpdated&gt;2015-12-21T13:14:08.4600171+01:00&lt;/d2p1:LastUpdated&gt;&lt;d2p1:Script&gt;aW1wb3J0IGF1dG9zbGlkZXMgYXMgYXRzCnJlbG9hZChhdHMpCgpNYXRyaXguSGVhZGVyLlRpdGxlID0gYXRzLkdldFF1ZXN0aW9uTGFiZWwoJzIxLU9tbmknLCdCYXJDaGFydHMucG90eCcpCg==&lt;/d2p1:Script&gt;&lt;/d2p1:PackagedScript&gt;&lt;/d2p1:Transformation&gt;&lt;/Query&gt;&lt;Version&gt;4.2.0.0&lt;/Version&gt;&lt;/ShapeLink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LeftFoot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2_ATS_Medien&lt;/d2p1:TableName&gt;&lt;/d2p1:DataQueryItem&gt;&lt;/d2p1:Items&gt;&lt;d2p1:RowCombinationSettings /&gt;&lt;d2p1:Transformation&gt;&lt;d2p1:PackagedScript&gt;&lt;d2p1:CreatedBy&gt;GSd&lt;/d2p1:CreatedBy&gt;&lt;d2p1:LastUpdated&gt;2015-12-21T13:14:08.4590167+01:00&lt;/d2p1:LastUpdated&gt;&lt;d2p1:Script&gt;aW1wb3J0IGF1dG9zbGlkZXMgYXMgYXRzCnJlbG9hZChhdHMpCgpNYXRyaXguRm9vdGVyLkxlZnQgPSBhdHMuR2V0QmFzZURlc2NyaXB0aW9uKCcyMS1PbW5pJywnQmFyQ2hhcnRzLnBvdHgnKQo=&lt;/d2p1:Script&gt;&lt;/d2p1:PackagedScript&gt;&lt;/d2p1:Transformation&gt;&lt;/Query&gt;&lt;Version&gt;4.2.0.0&lt;/Version&gt;&lt;/ShapeLink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TitleHead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2_ATS_Medien&lt;/d2p1:TableName&gt;&lt;/d2p1:DataQueryItem&gt;&lt;/d2p1:Items&gt;&lt;d2p1:RowCombinationSettings /&gt;&lt;d2p1:Transformation&gt;&lt;d2p1:PackagedScript&gt;&lt;d2p1:CreatedBy&gt;GSd&lt;/d2p1:CreatedBy&gt;&lt;d2p1:LastUpdated&gt;2015-12-21T13:14:08.462014+01:00&lt;/d2p1:LastUpdated&gt;&lt;d2p1:Script&gt;aW1wb3J0IGF1dG9zbGlkZXMgYXMgYXRzCnJlbG9hZChhdHMpCgpNYXRyaXguSGVhZGVyLlRpdGxlID0gYXRzLmFkZF9zbGlkZV90aXRsZSgnMjEtT21uaScp&lt;/d2p1:Script&gt;&lt;/d2p1:PackagedScript&gt;&lt;/d2p1:Transformation&gt;&lt;/Query&gt;&lt;Version&gt;4.2.0.0&lt;/Version&gt;&lt;/ShapeLink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AfterFillAction xmlns:d3p1=&quot;http://www.forgetdata.com/ReportingSuite&quot;&gt;&lt;d3p1:PackagedScript&gt;&lt;d3p1:CreatedBy&gt;GSd&lt;/d3p1:CreatedBy&gt;&lt;d3p1:LastUpdated&gt;2015-12-21T13:14:08.4945761+01:00&lt;/d3p1:LastUpdated&gt;&lt;d3p1:Script&gt;aW1wb3J0IGF1dG9zbGlkZXMgYXMgYXRzCnJlbG9hZChhdHMpCmF0cy5HZW5lcmF0ZU92ZXJsYXlBeGlzTGFiZWxzKDEwKQo=&lt;/d3p1:Script&gt;&lt;/d3p1:PackagedScript&gt;&lt;/AfterFillAction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Reverse&gt;true&lt;/d2p1:Reverse&gt;&lt;/d2p1:ColumnCombinationSettings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3_ATS_Medien&lt;/d2p1:TableName&gt;&lt;/d2p1:DataQueryItem&gt;&lt;/d2p1:Items&gt;&lt;d2p1:RowCombinationSettings&gt;&lt;d2p1:IgnoredTypes xmlns:d4p1=&quot;http://schemas.microsoft.com/2003/10/Serialization/Arrays&quot;&gt;&lt;d4p1:string&gt;UnweightedBase&lt;/d4p1:string&gt;&lt;d4p1:string&gt;Base&lt;/d4p1:string&gt;&lt;d4p1:string&gt;Combine&lt;/d4p1:string&gt;&lt;d4p1:string&gt;Mean&lt;/d4p1:string&gt;&lt;d4p1:string&gt;StdDev&lt;/d4p1:string&gt;&lt;d4p1:string&gt;SubTotal&lt;/d4p1:string&gt;&lt;/d2p1:IgnoredTypes&gt;&lt;d2p1:Reverse&gt;true&lt;/d2p1:Reverse&gt;&lt;/d2p1:RowCombinationSettings&gt;&lt;d2p1:SwitchRowsAndColumns&gt;true&lt;/d2p1:SwitchRowsAndColumns&gt;&lt;d2p1:Transformation&gt;&lt;d2p1:PackagedScript&gt;&lt;d2p1:CreatedBy&gt;GSd&lt;/d2p1:CreatedBy&gt;&lt;d2p1:LastUpdated&gt;2015-12-21T13:14:08.4945761+01:00&lt;/d2p1:LastUpdated&gt;&lt;d2p1:Script&gt;aW1wb3J0IGF1dG9zbGlkZXMgYXMgYXRzCnJlbG9hZChhdHMpCmF0cy5BdXRvU29ydENvbHVtbnMoMCwwLEZhbHNlLFsnbWVkaWVuMDNhNTU1JywgJ21lZGllbjAzYTc3NyddKQphdHMuUm91bmRDZWxscygpCmF0cy5zdG9wX2F1dG9fZm9ybWF0dGluZygpCg==&lt;/d2p1:Script&gt;&lt;/d2p1:PackagedScript&gt;&lt;/d2p1:Transformation&gt;&lt;/Query&gt;&lt;Version&gt;4.2.0.0&lt;/Version&gt;&lt;/ShapeLink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TitleHead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3_ATS_Medien&lt;/d2p1:TableName&gt;&lt;/d2p1:DataQueryItem&gt;&lt;/d2p1:Items&gt;&lt;d2p1:RowCombinationSettings /&gt;&lt;d2p1:Transformation&gt;&lt;d2p1:PackagedScript&gt;&lt;d2p1:CreatedBy&gt;GSd&lt;/d2p1:CreatedBy&gt;&lt;d2p1:LastUpdated&gt;2015-12-21T13:14:08.4925744+01:00&lt;/d2p1:LastUpdated&gt;&lt;d2p1:Script&gt;aW1wb3J0IGF1dG9zbGlkZXMgYXMgYXRzCnJlbG9hZChhdHMpCgpNYXRyaXguSGVhZGVyLlRpdGxlID0gYXRzLkdldFF1ZXN0aW9uTGFiZWwoJzIxLU9tbmknLCdCYXJDaGFydHMucG90eCcpCg==&lt;/d2p1:Script&gt;&lt;/d2p1:PackagedScript&gt;&lt;/d2p1:Transformation&gt;&lt;/Query&gt;&lt;Version&gt;4.2.0.0&lt;/Version&gt;&lt;/ShapeLink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LeftFoot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3_ATS_Medien&lt;/d2p1:TableName&gt;&lt;/d2p1:DataQueryItem&gt;&lt;/d2p1:Items&gt;&lt;d2p1:RowCombinationSettings /&gt;&lt;d2p1:Transformation&gt;&lt;d2p1:PackagedScript&gt;&lt;d2p1:CreatedBy&gt;GSd&lt;/d2p1:CreatedBy&gt;&lt;d2p1:LastUpdated&gt;2015-12-21T13:14:08.4915737+01:00&lt;/d2p1:LastUpdated&gt;&lt;d2p1:Script&gt;aW1wb3J0IGF1dG9zbGlkZXMgYXMgYXRzCnJlbG9hZChhdHMpCgpNYXRyaXguRm9vdGVyLkxlZnQgPSBhdHMuR2V0QmFzZURlc2NyaXB0aW9uKCcyMS1PbW5pJywnQmFyQ2hhcnRzLnBvdHgnKQo=&lt;/d2p1:Script&gt;&lt;/d2p1:PackagedScript&gt;&lt;/d2p1:Transformation&gt;&lt;/Query&gt;&lt;Version&gt;4.2.0.0&lt;/Version&gt;&lt;/ShapeLink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TitleHead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3_ATS_Medien&lt;/d2p1:TableName&gt;&lt;/d2p1:DataQueryItem&gt;&lt;/d2p1:Items&gt;&lt;d2p1:RowCombinationSettings /&gt;&lt;d2p1:Transformation&gt;&lt;d2p1:PackagedScript&gt;&lt;d2p1:CreatedBy&gt;GSd&lt;/d2p1:CreatedBy&gt;&lt;d2p1:LastUpdated&gt;2015-12-21T13:14:08.4985783+01:00&lt;/d2p1:LastUpdated&gt;&lt;d2p1:Script&gt;aW1wb3J0IGF1dG9zbGlkZXMgYXMgYXRzCnJlbG9hZChhdHMpCgpNYXRyaXguSGVhZGVyLlRpdGxlID0gYXRzLmFkZF9zbGlkZV90aXRsZSgnMjEtT21uaScp&lt;/d2p1:Script&gt;&lt;/d2p1:PackagedScript&gt;&lt;/d2p1:Transformation&gt;&lt;/Query&gt;&lt;Version&gt;4.2.0.0&lt;/Version&gt;&lt;/ShapeLink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AfterFillAction xmlns:d3p1=&quot;http://www.forgetdata.com/ReportingSuite&quot;&gt;&lt;d3p1:PackagedScript&gt;&lt;d3p1:CreatedBy&gt;GSd&lt;/d3p1:CreatedBy&gt;&lt;d3p1:LastUpdated&gt;2015-12-21T13:14:08.5466123+01:00&lt;/d3p1:LastUpdated&gt;&lt;d3p1:Script&gt;aW1wb3J0IGF1dG9zbGlkZXMgYXMgYXRzCnJlbG9hZChhdHMpCmF0cy5HZW5lcmF0ZU92ZXJsYXlBeGlzTGFiZWxzKDEwKQo=&lt;/d3p1:Script&gt;&lt;/d3p1:PackagedScript&gt;&lt;/AfterFillAction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Reverse&gt;true&lt;/d2p1:Reverse&gt;&lt;/d2p1:ColumnCombinationSettings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4_ATS_Medien&lt;/d2p1:TableName&gt;&lt;/d2p1:DataQueryItem&gt;&lt;/d2p1:Items&gt;&lt;d2p1:RowCombinationSettings&gt;&lt;d2p1:IgnoredTypes xmlns:d4p1=&quot;http://schemas.microsoft.com/2003/10/Serialization/Arrays&quot;&gt;&lt;d4p1:string&gt;UnweightedBase&lt;/d4p1:string&gt;&lt;d4p1:string&gt;Base&lt;/d4p1:string&gt;&lt;d4p1:string&gt;Combine&lt;/d4p1:string&gt;&lt;d4p1:string&gt;Mean&lt;/d4p1:string&gt;&lt;d4p1:string&gt;StdDev&lt;/d4p1:string&gt;&lt;d4p1:string&gt;SubTotal&lt;/d4p1:string&gt;&lt;/d2p1:IgnoredTypes&gt;&lt;d2p1:Reverse&gt;true&lt;/d2p1:Reverse&gt;&lt;/d2p1:RowCombinationSettings&gt;&lt;d2p1:SwitchRowsAndColumns&gt;true&lt;/d2p1:SwitchRowsAndColumns&gt;&lt;d2p1:Transformation&gt;&lt;d2p1:PackagedScript&gt;&lt;d2p1:CreatedBy&gt;GSd&lt;/d2p1:CreatedBy&gt;&lt;d2p1:LastUpdated&gt;2015-12-21T13:14:08.5466123+01:00&lt;/d2p1:LastUpdated&gt;&lt;d2p1:Script&gt;aW1wb3J0IGF1dG9zbGlkZXMgYXMgYXRzCnJlbG9hZChhdHMpCmF0cy5BdXRvU29ydENvbHVtbnMoMCwwLEZhbHNlLFsnbWVkaWVuMDRhNTU1JywgJ21lZGllbjA0YTc3NyddKQphdHMuUm91bmRDZWxscygpCmF0cy5zdG9wX2F1dG9fZm9ybWF0dGluZygpCg==&lt;/d2p1:Script&gt;&lt;/d2p1:PackagedScript&gt;&lt;/d2p1:Transformation&gt;&lt;/Query&gt;&lt;Version&gt;4.2.0.0&lt;/Version&gt;&lt;/ShapeLink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TitleHead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4_ATS_Medien&lt;/d2p1:TableName&gt;&lt;/d2p1:DataQueryItem&gt;&lt;/d2p1:Items&gt;&lt;d2p1:RowCombinationSettings /&gt;&lt;d2p1:Transformation&gt;&lt;d2p1:PackagedScript&gt;&lt;d2p1:CreatedBy&gt;GSd&lt;/d2p1:CreatedBy&gt;&lt;d2p1:LastUpdated&gt;2015-12-21T13:14:08.5436105+01:00&lt;/d2p1:LastUpdated&gt;&lt;d2p1:Script&gt;aW1wb3J0IGF1dG9zbGlkZXMgYXMgYXRzCnJlbG9hZChhdHMpCgpNYXRyaXguSGVhZGVyLlRpdGxlID0gYXRzLkdldFF1ZXN0aW9uTGFiZWwoJzIxLU9tbmknLCdCYXJDaGFydHMucG90eCcpCg==&lt;/d2p1:Script&gt;&lt;/d2p1:PackagedScript&gt;&lt;/d2p1:Transformation&gt;&lt;/Query&gt;&lt;Version&gt;4.2.0.0&lt;/Version&gt;&lt;/ShapeLink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LeftFoot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4_ATS_Medien&lt;/d2p1:TableName&gt;&lt;/d2p1:DataQueryItem&gt;&lt;/d2p1:Items&gt;&lt;d2p1:RowCombinationSettings /&gt;&lt;d2p1:Transformation&gt;&lt;d2p1:PackagedScript&gt;&lt;d2p1:CreatedBy&gt;GSd&lt;/d2p1:CreatedBy&gt;&lt;d2p1:LastUpdated&gt;2015-12-21T13:14:08.5416091+01:00&lt;/d2p1:LastUpdated&gt;&lt;d2p1:Script&gt;aW1wb3J0IGF1dG9zbGlkZXMgYXMgYXRzCnJlbG9hZChhdHMpCgpNYXRyaXguRm9vdGVyLkxlZnQgPSBhdHMuR2V0QmFzZURlc2NyaXB0aW9uKCcyMS1PbW5pJywnQmFyQ2hhcnRzLnBvdHgnKQo=&lt;/d2p1:Script&gt;&lt;/d2p1:PackagedScript&gt;&lt;/d2p1:Transformation&gt;&lt;/Query&gt;&lt;Version&gt;4.2.0.0&lt;/Version&gt;&lt;/ShapeLink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TitleHead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4_ATS_Medien&lt;/d2p1:TableName&gt;&lt;/d2p1:DataQueryItem&gt;&lt;/d2p1:Items&gt;&lt;d2p1:RowCombinationSettings /&gt;&lt;d2p1:Transformation&gt;&lt;d2p1:PackagedScript&gt;&lt;d2p1:CreatedBy&gt;GSd&lt;/d2p1:CreatedBy&gt;&lt;d2p1:LastUpdated&gt;2015-12-21T13:14:08.5476133+01:00&lt;/d2p1:LastUpdated&gt;&lt;d2p1:Script&gt;aW1wb3J0IGF1dG9zbGlkZXMgYXMgYXRzCnJlbG9hZChhdHMpCgpNYXRyaXguSGVhZGVyLlRpdGxlID0gYXRzLmFkZF9zbGlkZV90aXRsZSgnMjEtT21uaScp&lt;/d2p1:Script&gt;&lt;/d2p1:PackagedScript&gt;&lt;/d2p1:Transformation&gt;&lt;/Query&gt;&lt;Version&gt;4.2.0.0&lt;/Version&gt;&lt;/ShapeLink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AfterFillAction xmlns:d3p1=&quot;http://www.forgetdata.com/ReportingSuite&quot;&gt;&lt;d3p1:PackagedScript&gt;&lt;d3p1:CreatedBy&gt;GSd&lt;/d3p1:CreatedBy&gt;&lt;d3p1:LastUpdated&gt;2015-12-21T13:14:08.5786349+01:00&lt;/d3p1:LastUpdated&gt;&lt;d3p1:Script&gt;aW1wb3J0IGF1dG9zbGlkZXMgYXMgYXRzCnJlbG9hZChhdHMpCmF0cy5HZW5lcmF0ZU92ZXJsYXlBeGlzTGFiZWxzKDEwKQo=&lt;/d3p1:Script&gt;&lt;/d3p1:PackagedScript&gt;&lt;/AfterFillAction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Reverse&gt;true&lt;/d2p1:Reverse&gt;&lt;/d2p1:ColumnCombinationSettings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5_ATS_Medien&lt;/d2p1:TableName&gt;&lt;/d2p1:DataQueryItem&gt;&lt;/d2p1:Items&gt;&lt;d2p1:RowCombinationSettings&gt;&lt;d2p1:IgnoredTypes xmlns:d4p1=&quot;http://schemas.microsoft.com/2003/10/Serialization/Arrays&quot;&gt;&lt;d4p1:string&gt;UnweightedBase&lt;/d4p1:string&gt;&lt;d4p1:string&gt;Base&lt;/d4p1:string&gt;&lt;d4p1:string&gt;Combine&lt;/d4p1:string&gt;&lt;d4p1:string&gt;Mean&lt;/d4p1:string&gt;&lt;d4p1:string&gt;StdDev&lt;/d4p1:string&gt;&lt;d4p1:string&gt;SubTotal&lt;/d4p1:string&gt;&lt;/d2p1:IgnoredTypes&gt;&lt;d2p1:Reverse&gt;true&lt;/d2p1:Reverse&gt;&lt;/d2p1:RowCombinationSettings&gt;&lt;d2p1:SwitchRowsAndColumns&gt;true&lt;/d2p1:SwitchRowsAndColumns&gt;&lt;d2p1:Transformation&gt;&lt;d2p1:PackagedScript&gt;&lt;d2p1:CreatedBy&gt;GSd&lt;/d2p1:CreatedBy&gt;&lt;d2p1:LastUpdated&gt;2015-12-21T13:14:08.5786349+01:00&lt;/d2p1:LastUpdated&gt;&lt;d2p1:Script&gt;aW1wb3J0IGF1dG9zbGlkZXMgYXMgYXRzCnJlbG9hZChhdHMpCmF0cy5BdXRvU29ydENvbHVtbnMoMCwwLEZhbHNlLFsnbWVkaWVuMDVhNTU1JywgJ21lZGllbjA1YTY2NicsICdtZWRpZW4wNWE3NzcnXSkKYXRzLlJvdW5kQ2VsbHMoKQphdHMuc3RvcF9hdXRvX2Zvcm1hdHRpbmcoKQo=&lt;/d2p1:Script&gt;&lt;/d2p1:PackagedScript&gt;&lt;/d2p1:Transformation&gt;&lt;/Query&gt;&lt;Version&gt;4.2.0.0&lt;/Version&gt;&lt;/ShapeLink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TitleHead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5_ATS_Medien&lt;/d2p1:TableName&gt;&lt;/d2p1:DataQueryItem&gt;&lt;/d2p1:Items&gt;&lt;d2p1:RowCombinationSettings /&gt;&lt;d2p1:Transformation&gt;&lt;d2p1:PackagedScript&gt;&lt;d2p1:CreatedBy&gt;GSd&lt;/d2p1:CreatedBy&gt;&lt;d2p1:LastUpdated&gt;2015-12-21T13:14:08.5766342+01:00&lt;/d2p1:LastUpdated&gt;&lt;d2p1:Script&gt;aW1wb3J0IGF1dG9zbGlkZXMgYXMgYXRzCnJlbG9hZChhdHMpCgpNYXRyaXguSGVhZGVyLlRpdGxlID0gYXRzLkdldFF1ZXN0aW9uTGFiZWwoJzIxLU9tbmknLCdCYXJDaGFydHMucG90eCcpCg==&lt;/d2p1:Script&gt;&lt;/d2p1:PackagedScript&gt;&lt;/d2p1:Transformation&gt;&lt;/Query&gt;&lt;Version&gt;4.2.0.0&lt;/Version&gt;&lt;/ShapeLink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LeftFoot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5_ATS_Medien&lt;/d2p1:TableName&gt;&lt;/d2p1:DataQueryItem&gt;&lt;/d2p1:Items&gt;&lt;d2p1:RowCombinationSettings /&gt;&lt;d2p1:Transformation&gt;&lt;d2p1:PackagedScript&gt;&lt;d2p1:CreatedBy&gt;GSd&lt;/d2p1:CreatedBy&gt;&lt;d2p1:LastUpdated&gt;2015-12-21T13:14:08.5756328+01:00&lt;/d2p1:LastUpdated&gt;&lt;d2p1:Script&gt;aW1wb3J0IGF1dG9zbGlkZXMgYXMgYXRzCnJlbG9hZChhdHMpCgpNYXRyaXguRm9vdGVyLkxlZnQgPSBhdHMuR2V0QmFzZURlc2NyaXB0aW9uKCcyMS1PbW5pJywnQmFyQ2hhcnRzLnBvdHgnKQo=&lt;/d2p1:Script&gt;&lt;/d2p1:PackagedScript&gt;&lt;/d2p1:Transformation&gt;&lt;/Query&gt;&lt;Version&gt;4.2.0.0&lt;/Version&gt;&lt;/ShapeLink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TableInformationFiller.TableInfoFillerSettings&quot;&gt;&lt;TextType&gt;TitleHeader&lt;/TextType&gt;&lt;/FillerProperties&gt;&lt;Query xmlns:d2p1=&quot;http://www.forgetdata.com/ReportingSuite&quot;&gt;&lt;d2p1:ColumnCombinationSettings /&gt;&lt;d2p1:Items&gt;&lt;d2p1:DataQueryItem&gt;&lt;d2p1:ColumnSelection&gt;/0&lt;/d2p1:ColumnSelection&gt;&lt;d2p1:ConnectionName&gt;om_psy239460_versch_20151218_MAIN_CPRSW_Medien.mtd&lt;/d2p1:ConnectionName&gt;&lt;d2p1:DataQueryType&gt;SelectCell&lt;/d2p1:DataQueryType&gt;&lt;d2p1:RowSelection&gt;/0&lt;/d2p1:RowSelection&gt;&lt;d2p1:TableName&gt;medien05_ATS_Medien&lt;/d2p1:TableName&gt;&lt;/d2p1:DataQueryItem&gt;&lt;/d2p1:Items&gt;&lt;d2p1:RowCombinationSettings /&gt;&lt;d2p1:Transformation&gt;&lt;d2p1:PackagedScript&gt;&lt;d2p1:CreatedBy&gt;GSd&lt;/d2p1:CreatedBy&gt;&lt;d2p1:LastUpdated&gt;2015-12-21T13:14:08.579636+01:00&lt;/d2p1:LastUpdated&gt;&lt;d2p1:Script&gt;aW1wb3J0IGF1dG9zbGlkZXMgYXMgYXRzCnJlbG9hZChhdHMpCgpNYXRyaXguSGVhZGVyLlRpdGxlID0gYXRzLmFkZF9zbGlkZV90aXRsZSgnMjEtT21uaScp&lt;/d2p1:Script&gt;&lt;/d2p1:PackagedScript&gt;&lt;/d2p1:Transformation&gt;&lt;/Query&gt;&lt;Version&gt;4.2.0.0&lt;/Version&gt;&lt;/ShapeLink&gt;"/>
</p:tagLst>
</file>

<file path=ppt/theme/theme1.xml><?xml version="1.0" encoding="utf-8"?>
<a:theme xmlns:a="http://schemas.openxmlformats.org/drawingml/2006/main" name="YouGovNew Template Standard Ratio V2">
  <a:themeElements>
    <a:clrScheme name="You Gov - 20-8-14">
      <a:dk1>
        <a:srgbClr val="6D6F71"/>
      </a:dk1>
      <a:lt1>
        <a:srgbClr val="FFFFFF"/>
      </a:lt1>
      <a:dk2>
        <a:srgbClr val="EE2D27"/>
      </a:dk2>
      <a:lt2>
        <a:srgbClr val="A7A9AC"/>
      </a:lt2>
      <a:accent1>
        <a:srgbClr val="93D023"/>
      </a:accent1>
      <a:accent2>
        <a:srgbClr val="53ACAF"/>
      </a:accent2>
      <a:accent3>
        <a:srgbClr val="D3975B"/>
      </a:accent3>
      <a:accent4>
        <a:srgbClr val="117CC6"/>
      </a:accent4>
      <a:accent5>
        <a:srgbClr val="DEE705"/>
      </a:accent5>
      <a:accent6>
        <a:srgbClr val="885788"/>
      </a:accent6>
      <a:hlink>
        <a:srgbClr val="117CC6"/>
      </a:hlink>
      <a:folHlink>
        <a:srgbClr val="083E63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D60000"/>
            </a:gs>
            <a:gs pos="100000">
              <a:srgbClr val="800000"/>
            </a:gs>
          </a:gsLst>
          <a:lin ang="5400000" scaled="1"/>
          <a:tileRect/>
        </a:gra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anchor="ctr" anchorCtr="0"/>
      <a:lstStyle>
        <a:defPPr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MultiSeriesStackedLineCharts.pptx" id="{E1A864CB-AF3B-4CAD-9474-2F31E15F2CFE}" vid="{7BB06DBD-6592-4A99-8DA5-72207ED980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8FB3FD989B734983544228295BAD11" ma:contentTypeVersion="1" ma:contentTypeDescription="Create a new document." ma:contentTypeScope="" ma:versionID="359060e12ac6c5fcde58a340d275c677">
  <xsd:schema xmlns:xsd="http://www.w3.org/2001/XMLSchema" xmlns:xs="http://www.w3.org/2001/XMLSchema" xmlns:p="http://schemas.microsoft.com/office/2006/metadata/properties" xmlns:ns2="20cfda1a-b763-42a0-84d2-64fd086343ce" targetNamespace="http://schemas.microsoft.com/office/2006/metadata/properties" ma:root="true" ma:fieldsID="f860875c16d967cc8835fcfbed9c4936" ns2:_="">
    <xsd:import namespace="20cfda1a-b763-42a0-84d2-64fd086343c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cfda1a-b763-42a0-84d2-64fd086343c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20cfda1a-b763-42a0-84d2-64fd086343ce">XHRJYZFNQTAH-9-152</_dlc_DocId>
    <_dlc_DocIdUrl xmlns="20cfda1a-b763-42a0-84d2-64fd086343ce">
      <Url>https://in.yougov.net/_layouts/15/DocIdRedir.aspx?ID=XHRJYZFNQTAH-9-152</Url>
      <Description>XHRJYZFNQTAH-9-152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4A1E132-78D2-4545-9DD8-0322AC5912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023DF2-D960-44EB-8663-44342466D9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cfda1a-b763-42a0-84d2-64fd086343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CA25DD-04C5-4F27-A698-52D35FB82D18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20cfda1a-b763-42a0-84d2-64fd086343ce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9DE4EA92-AF51-4392-B588-4A082F0D856D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MultiSeriesStackedLineCharts</Template>
  <TotalTime>0</TotalTime>
  <Words>365</Words>
  <Application>Microsoft Office PowerPoint</Application>
  <PresentationFormat>Bildschirmpräsentation (4:3)</PresentationFormat>
  <Paragraphs>70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Calibri</vt:lpstr>
      <vt:lpstr>Wingdings</vt:lpstr>
      <vt:lpstr>Arial</vt:lpstr>
      <vt:lpstr>YouGovNew Template Standard Ratio V2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YouGov Plc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Majeed Sahebzadha</dc:creator>
  <cp:lastModifiedBy>Imke Stork</cp:lastModifiedBy>
  <cp:revision>4</cp:revision>
  <cp:lastPrinted>2013-06-04T13:26:00Z</cp:lastPrinted>
  <dcterms:created xsi:type="dcterms:W3CDTF">2015-01-13T17:09:30Z</dcterms:created>
  <dcterms:modified xsi:type="dcterms:W3CDTF">2015-12-21T12:53:06Z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0x010100AA8FB3FD989B734983544228295BAD11</vt:lpwstr>
  </property>
  <property fmtid="{D5CDD505-2E9C-101B-9397-08002B2CF9AE}" pid="3" name="_dlc_DocIdItemGuid">
    <vt:lpwstr>d3b4d7cf-b273-449c-b8ea-1bdfef52ab9d</vt:lpwstr>
  </property>
</Properties>
</file>